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20"/>
  </p:notesMasterIdLst>
  <p:sldIdLst>
    <p:sldId id="358" r:id="rId5"/>
    <p:sldId id="382" r:id="rId6"/>
    <p:sldId id="452" r:id="rId7"/>
    <p:sldId id="451" r:id="rId8"/>
    <p:sldId id="360" r:id="rId9"/>
    <p:sldId id="361" r:id="rId10"/>
    <p:sldId id="363" r:id="rId11"/>
    <p:sldId id="357" r:id="rId12"/>
    <p:sldId id="454" r:id="rId13"/>
    <p:sldId id="455" r:id="rId14"/>
    <p:sldId id="456" r:id="rId15"/>
    <p:sldId id="459" r:id="rId16"/>
    <p:sldId id="457" r:id="rId17"/>
    <p:sldId id="450" r:id="rId18"/>
    <p:sldId id="458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4343"/>
    <a:srgbClr val="F4F4F4"/>
    <a:srgbClr val="CC0000"/>
    <a:srgbClr val="FFB9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904BC2-C264-2460-A107-D77853329614}" v="1" dt="2019-09-04T16:13:53.201"/>
    <p1510:client id="{EA92A505-607C-5534-2DC5-A1FC44385029}" v="168" dt="2020-03-31T14:06:24.3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101" autoAdjust="0"/>
    <p:restoredTop sz="93546" autoAdjust="0"/>
  </p:normalViewPr>
  <p:slideViewPr>
    <p:cSldViewPr snapToGrid="0">
      <p:cViewPr varScale="1">
        <p:scale>
          <a:sx n="58" d="100"/>
          <a:sy n="58" d="100"/>
        </p:scale>
        <p:origin x="680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22E196-D126-44C4-A2FD-EFA15448B4AF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21340D-D755-49E8-96A2-E79A0974D7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436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/index.php?title=User:MartaAguayo&amp;action=edit&amp;redlink=1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40707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37010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User:MartaAguayo (page does not exist)"/>
              </a:rPr>
              <a:t>MartaAguayo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810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022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3041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8345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1044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72716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00016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76470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176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849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8209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3626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575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8071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6793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2889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5389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1949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408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3288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D162C-7140-495C-9286-6699DDBE3DD3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60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tiff"/><Relationship Id="rId5" Type="http://schemas.openxmlformats.org/officeDocument/2006/relationships/image" Target="../media/image16.tiff"/><Relationship Id="rId4" Type="http://schemas.openxmlformats.org/officeDocument/2006/relationships/image" Target="../media/image15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tiff"/><Relationship Id="rId4" Type="http://schemas.openxmlformats.org/officeDocument/2006/relationships/image" Target="../media/image20.tif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79D4A9-2108-498E-9968-7BB4ED4B37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461" y="2874446"/>
            <a:ext cx="10389079" cy="1069329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66CB2CC-7685-4D20-B1D9-2C614A896057}"/>
              </a:ext>
            </a:extLst>
          </p:cNvPr>
          <p:cNvSpPr/>
          <p:nvPr/>
        </p:nvSpPr>
        <p:spPr>
          <a:xfrm>
            <a:off x="902683" y="2602285"/>
            <a:ext cx="4304383" cy="22406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</a:pPr>
            <a:r>
              <a:rPr lang="en-GB" sz="9600" kern="1400" dirty="0">
                <a:solidFill>
                  <a:srgbClr val="C00000"/>
                </a:solidFill>
                <a:latin typeface="+mj-lt"/>
              </a:rPr>
              <a:t>Nervous</a:t>
            </a:r>
          </a:p>
          <a:p>
            <a:pPr>
              <a:lnSpc>
                <a:spcPct val="75000"/>
              </a:lnSpc>
              <a:spcAft>
                <a:spcPts val="600"/>
              </a:spcAft>
            </a:pPr>
            <a:r>
              <a:rPr lang="en-GB" sz="8000" kern="1400" dirty="0">
                <a:solidFill>
                  <a:srgbClr val="434343"/>
                </a:solidFill>
                <a:latin typeface="+mj-lt"/>
              </a:rPr>
              <a:t>System</a:t>
            </a:r>
            <a:r>
              <a:rPr lang="en-GB" sz="3600" kern="1400" dirty="0">
                <a:solidFill>
                  <a:srgbClr val="000000"/>
                </a:solidFill>
                <a:latin typeface="+mj-lt"/>
              </a:rPr>
              <a:t> 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500D592-087A-466F-90BA-9CC71C13A1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034" y="390284"/>
            <a:ext cx="1889241" cy="180422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FFBDCB8-E024-4193-9B27-80D7A5CCB0F8}"/>
              </a:ext>
            </a:extLst>
          </p:cNvPr>
          <p:cNvSpPr/>
          <p:nvPr/>
        </p:nvSpPr>
        <p:spPr>
          <a:xfrm>
            <a:off x="441375" y="6019384"/>
            <a:ext cx="23450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>
                <a:solidFill>
                  <a:srgbClr val="C00000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'Presenter 1'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0242FEA-A42B-4BE1-9548-E6AF6066AAD9}"/>
              </a:ext>
            </a:extLst>
          </p:cNvPr>
          <p:cNvSpPr/>
          <p:nvPr/>
        </p:nvSpPr>
        <p:spPr>
          <a:xfrm>
            <a:off x="9599458" y="6019384"/>
            <a:ext cx="23450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>
                <a:solidFill>
                  <a:srgbClr val="C00000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'Presenter 2'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07C8E5-135B-4F33-8792-8C6E455287E7}"/>
              </a:ext>
            </a:extLst>
          </p:cNvPr>
          <p:cNvSpPr txBox="1"/>
          <p:nvPr/>
        </p:nvSpPr>
        <p:spPr>
          <a:xfrm>
            <a:off x="1445516" y="169686"/>
            <a:ext cx="34345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434343"/>
                </a:solidFill>
                <a:latin typeface="+mj-lt"/>
              </a:rPr>
              <a:t>This activity has been supported </a:t>
            </a:r>
            <a:br>
              <a:rPr lang="en-GB" dirty="0">
                <a:solidFill>
                  <a:srgbClr val="434343"/>
                </a:solidFill>
                <a:latin typeface="+mj-lt"/>
              </a:rPr>
            </a:br>
            <a:r>
              <a:rPr lang="en-GB" dirty="0">
                <a:solidFill>
                  <a:srgbClr val="434343"/>
                </a:solidFill>
                <a:latin typeface="+mj-lt"/>
              </a:rPr>
              <a:t>by a grant from Roche Products Ltd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A13B35E-0343-4495-AB1A-C32586CAF7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08" y="128016"/>
            <a:ext cx="1323982" cy="716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194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1" descr="A picture containing game&#10;&#10;Description generated with very high confidence">
            <a:extLst>
              <a:ext uri="{FF2B5EF4-FFF2-40B4-BE49-F238E27FC236}">
                <a16:creationId xmlns:a16="http://schemas.microsoft.com/office/drawing/2014/main" id="{6ADB5AD6-B433-4923-A786-E98AF0EEB0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0753" y="3276600"/>
            <a:ext cx="2814917" cy="282388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B3BAD5C-47FB-4F40-AC35-74DC9C407B5D}"/>
              </a:ext>
            </a:extLst>
          </p:cNvPr>
          <p:cNvSpPr/>
          <p:nvPr/>
        </p:nvSpPr>
        <p:spPr>
          <a:xfrm>
            <a:off x="1008184" y="669032"/>
            <a:ext cx="98415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dirty="0">
                <a:latin typeface="+mj-lt"/>
              </a:rPr>
              <a:t>The motor division of the PNS is subdivided in: </a:t>
            </a:r>
            <a:endParaRPr lang="en-GB" dirty="0">
              <a:latin typeface="+mj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4C321A9-80CF-6C44-B904-105E718C8801}"/>
              </a:ext>
            </a:extLst>
          </p:cNvPr>
          <p:cNvSpPr/>
          <p:nvPr/>
        </p:nvSpPr>
        <p:spPr>
          <a:xfrm>
            <a:off x="1008184" y="1595693"/>
            <a:ext cx="40386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000" dirty="0"/>
              <a:t> </a:t>
            </a:r>
            <a:r>
              <a:rPr lang="en-GB" sz="4000" dirty="0">
                <a:solidFill>
                  <a:srgbClr val="C00000"/>
                </a:solidFill>
              </a:rPr>
              <a:t>Voluntary </a:t>
            </a:r>
            <a:r>
              <a:rPr lang="en-GB" sz="4000" dirty="0"/>
              <a:t>actions </a:t>
            </a:r>
            <a:endParaRPr lang="en-US" sz="4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2A51E67-216A-9044-B27E-CC7DC37B96F4}"/>
              </a:ext>
            </a:extLst>
          </p:cNvPr>
          <p:cNvSpPr/>
          <p:nvPr/>
        </p:nvSpPr>
        <p:spPr>
          <a:xfrm>
            <a:off x="6586184" y="1542496"/>
            <a:ext cx="42585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000" dirty="0">
                <a:solidFill>
                  <a:srgbClr val="C00000"/>
                </a:solidFill>
              </a:rPr>
              <a:t>Involuntary</a:t>
            </a:r>
            <a:r>
              <a:rPr lang="en-GB" sz="4000" dirty="0"/>
              <a:t> actions </a:t>
            </a:r>
            <a:endParaRPr lang="en-US" sz="4000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96B8F1C-D16B-3449-889A-3462534D60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0505" y="3079407"/>
            <a:ext cx="4272501" cy="32043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DD13EB2-6623-274E-AE2A-DD00881F12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75342" y="4740364"/>
            <a:ext cx="1730015" cy="17300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D4DD599-4B49-C341-9662-64EEEF778E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12444" y="2250382"/>
            <a:ext cx="1487079" cy="1487079"/>
          </a:xfrm>
          <a:prstGeom prst="rect">
            <a:avLst/>
          </a:prstGeom>
        </p:spPr>
      </p:pic>
      <p:pic>
        <p:nvPicPr>
          <p:cNvPr id="9" name="Picture 9" descr="A picture containing computer&#10;&#10;Description generated with very high confidence">
            <a:extLst>
              <a:ext uri="{FF2B5EF4-FFF2-40B4-BE49-F238E27FC236}">
                <a16:creationId xmlns:a16="http://schemas.microsoft.com/office/drawing/2014/main" id="{D02F7202-BD89-4ADC-A0BB-86EAEC4828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1672" y="2218765"/>
            <a:ext cx="2814917" cy="2823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592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A close up of a womans face&#10;&#10;Description generated with high confidence">
            <a:extLst>
              <a:ext uri="{FF2B5EF4-FFF2-40B4-BE49-F238E27FC236}">
                <a16:creationId xmlns:a16="http://schemas.microsoft.com/office/drawing/2014/main" id="{E0580512-6135-4199-ACD5-D4C77519C0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1" y="2577353"/>
            <a:ext cx="3469340" cy="345141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2BB3C38-0B2A-4C4B-BD6D-ACCA2F6470A2}"/>
              </a:ext>
            </a:extLst>
          </p:cNvPr>
          <p:cNvSpPr/>
          <p:nvPr/>
        </p:nvSpPr>
        <p:spPr>
          <a:xfrm>
            <a:off x="2033399" y="685112"/>
            <a:ext cx="87747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dirty="0">
                <a:latin typeface="+mj-lt"/>
              </a:rPr>
              <a:t>The involuntary system is divided into:</a:t>
            </a:r>
            <a:endParaRPr lang="en-GB" dirty="0">
              <a:latin typeface="+mj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2F57F19-FC9D-774E-A3F9-56B5F02387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2150" y="2175609"/>
            <a:ext cx="3949728" cy="394972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D9148AB-18E4-D541-A544-BE608C0EF931}"/>
              </a:ext>
            </a:extLst>
          </p:cNvPr>
          <p:cNvSpPr/>
          <p:nvPr/>
        </p:nvSpPr>
        <p:spPr>
          <a:xfrm>
            <a:off x="817907" y="1746090"/>
            <a:ext cx="47180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>
                <a:solidFill>
                  <a:srgbClr val="C00000"/>
                </a:solidFill>
                <a:latin typeface="+mj-lt"/>
              </a:rPr>
              <a:t>Sympathetic</a:t>
            </a:r>
            <a:r>
              <a:rPr lang="en-GB" sz="3200" dirty="0">
                <a:latin typeface="+mj-lt"/>
              </a:rPr>
              <a:t> ‘fight or flight’</a:t>
            </a:r>
            <a:endParaRPr lang="en-US" sz="3200" dirty="0">
              <a:latin typeface="+mj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0BA7C75-AB8B-D442-B7D6-C47D8A23FF2D}"/>
              </a:ext>
            </a:extLst>
          </p:cNvPr>
          <p:cNvSpPr/>
          <p:nvPr/>
        </p:nvSpPr>
        <p:spPr>
          <a:xfrm>
            <a:off x="5888183" y="1746090"/>
            <a:ext cx="57208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>
                <a:solidFill>
                  <a:srgbClr val="C00000"/>
                </a:solidFill>
                <a:latin typeface="+mj-lt"/>
              </a:rPr>
              <a:t>Parasympathetic</a:t>
            </a:r>
            <a:r>
              <a:rPr lang="en-GB" sz="3200" dirty="0">
                <a:latin typeface="+mj-lt"/>
              </a:rPr>
              <a:t> ‘rest and digest’</a:t>
            </a:r>
            <a:endParaRPr lang="en-US" sz="32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BDB1D59-0FD4-124F-AD93-C74196F3C0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10559" y="2529074"/>
            <a:ext cx="1260113" cy="1251148"/>
          </a:xfrm>
          <a:prstGeom prst="rect">
            <a:avLst/>
          </a:prstGeom>
        </p:spPr>
      </p:pic>
      <p:sp>
        <p:nvSpPr>
          <p:cNvPr id="13" name="Up Arrow 12">
            <a:extLst>
              <a:ext uri="{FF2B5EF4-FFF2-40B4-BE49-F238E27FC236}">
                <a16:creationId xmlns:a16="http://schemas.microsoft.com/office/drawing/2014/main" id="{8EDF5DF1-EBD2-7740-B50C-223B4F43A50B}"/>
              </a:ext>
            </a:extLst>
          </p:cNvPr>
          <p:cNvSpPr>
            <a:spLocks noChangeAspect="1"/>
          </p:cNvSpPr>
          <p:nvPr/>
        </p:nvSpPr>
        <p:spPr>
          <a:xfrm>
            <a:off x="5012899" y="2683957"/>
            <a:ext cx="219943" cy="324000"/>
          </a:xfrm>
          <a:prstGeom prst="up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Up Arrow 13">
            <a:extLst>
              <a:ext uri="{FF2B5EF4-FFF2-40B4-BE49-F238E27FC236}">
                <a16:creationId xmlns:a16="http://schemas.microsoft.com/office/drawing/2014/main" id="{A6AC2EC6-D03A-CE4C-B641-D11CE2245321}"/>
              </a:ext>
            </a:extLst>
          </p:cNvPr>
          <p:cNvSpPr>
            <a:spLocks noChangeAspect="1"/>
          </p:cNvSpPr>
          <p:nvPr/>
        </p:nvSpPr>
        <p:spPr>
          <a:xfrm>
            <a:off x="4754131" y="2683957"/>
            <a:ext cx="219943" cy="324000"/>
          </a:xfrm>
          <a:prstGeom prst="up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88B85D9-8F76-E443-9183-6F0A19ADD6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44304" y="2414687"/>
            <a:ext cx="1385619" cy="1367689"/>
          </a:xfrm>
          <a:prstGeom prst="rect">
            <a:avLst/>
          </a:prstGeom>
        </p:spPr>
      </p:pic>
      <p:sp>
        <p:nvSpPr>
          <p:cNvPr id="16" name="Up Arrow 15">
            <a:extLst>
              <a:ext uri="{FF2B5EF4-FFF2-40B4-BE49-F238E27FC236}">
                <a16:creationId xmlns:a16="http://schemas.microsoft.com/office/drawing/2014/main" id="{A15658B3-85A0-1E47-8592-CF8867309575}"/>
              </a:ext>
            </a:extLst>
          </p:cNvPr>
          <p:cNvSpPr>
            <a:spLocks noChangeAspect="1"/>
          </p:cNvSpPr>
          <p:nvPr/>
        </p:nvSpPr>
        <p:spPr>
          <a:xfrm rot="10800000">
            <a:off x="10629923" y="3193417"/>
            <a:ext cx="219943" cy="324000"/>
          </a:xfrm>
          <a:prstGeom prst="up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Up Arrow 16">
            <a:extLst>
              <a:ext uri="{FF2B5EF4-FFF2-40B4-BE49-F238E27FC236}">
                <a16:creationId xmlns:a16="http://schemas.microsoft.com/office/drawing/2014/main" id="{6571CA75-BCD6-064C-B764-F2471233214C}"/>
              </a:ext>
            </a:extLst>
          </p:cNvPr>
          <p:cNvSpPr>
            <a:spLocks noChangeAspect="1"/>
          </p:cNvSpPr>
          <p:nvPr/>
        </p:nvSpPr>
        <p:spPr>
          <a:xfrm rot="10800000">
            <a:off x="10371155" y="3193417"/>
            <a:ext cx="219943" cy="324000"/>
          </a:xfrm>
          <a:prstGeom prst="up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60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7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repeatCount="6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10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6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3E34417-18E4-2240-9BF3-2C7665897C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8" r="-187" b="46388"/>
          <a:stretch/>
        </p:blipFill>
        <p:spPr>
          <a:xfrm>
            <a:off x="343111" y="1566443"/>
            <a:ext cx="8672426" cy="5290847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88E8E99-ADA4-B543-969C-AB6EA2564DA4}"/>
              </a:ext>
            </a:extLst>
          </p:cNvPr>
          <p:cNvSpPr/>
          <p:nvPr/>
        </p:nvSpPr>
        <p:spPr>
          <a:xfrm flipH="1">
            <a:off x="729490" y="2590357"/>
            <a:ext cx="3200400" cy="739588"/>
          </a:xfrm>
          <a:custGeom>
            <a:avLst/>
            <a:gdLst>
              <a:gd name="connsiteX0" fmla="*/ 0 w 3200400"/>
              <a:gd name="connsiteY0" fmla="*/ 0 h 739588"/>
              <a:gd name="connsiteX1" fmla="*/ 201706 w 3200400"/>
              <a:gd name="connsiteY1" fmla="*/ 201706 h 739588"/>
              <a:gd name="connsiteX2" fmla="*/ 578223 w 3200400"/>
              <a:gd name="connsiteY2" fmla="*/ 437029 h 739588"/>
              <a:gd name="connsiteX3" fmla="*/ 1203512 w 3200400"/>
              <a:gd name="connsiteY3" fmla="*/ 564776 h 739588"/>
              <a:gd name="connsiteX4" fmla="*/ 1983441 w 3200400"/>
              <a:gd name="connsiteY4" fmla="*/ 658906 h 739588"/>
              <a:gd name="connsiteX5" fmla="*/ 2702859 w 3200400"/>
              <a:gd name="connsiteY5" fmla="*/ 726141 h 739588"/>
              <a:gd name="connsiteX6" fmla="*/ 3200400 w 3200400"/>
              <a:gd name="connsiteY6" fmla="*/ 739588 h 739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00400" h="739588">
                <a:moveTo>
                  <a:pt x="0" y="0"/>
                </a:moveTo>
                <a:cubicBezTo>
                  <a:pt x="52667" y="64434"/>
                  <a:pt x="105335" y="128868"/>
                  <a:pt x="201706" y="201706"/>
                </a:cubicBezTo>
                <a:cubicBezTo>
                  <a:pt x="298077" y="274544"/>
                  <a:pt x="411256" y="376517"/>
                  <a:pt x="578223" y="437029"/>
                </a:cubicBezTo>
                <a:cubicBezTo>
                  <a:pt x="745190" y="497541"/>
                  <a:pt x="969309" y="527796"/>
                  <a:pt x="1203512" y="564776"/>
                </a:cubicBezTo>
                <a:cubicBezTo>
                  <a:pt x="1437715" y="601756"/>
                  <a:pt x="1733550" y="632012"/>
                  <a:pt x="1983441" y="658906"/>
                </a:cubicBezTo>
                <a:cubicBezTo>
                  <a:pt x="2233332" y="685800"/>
                  <a:pt x="2500033" y="712694"/>
                  <a:pt x="2702859" y="726141"/>
                </a:cubicBezTo>
                <a:cubicBezTo>
                  <a:pt x="2905686" y="739588"/>
                  <a:pt x="3053043" y="739588"/>
                  <a:pt x="3200400" y="739588"/>
                </a:cubicBezTo>
              </a:path>
            </a:pathLst>
          </a:custGeom>
          <a:ln w="38100" cap="flat" cmpd="sng" algn="ctr">
            <a:solidFill>
              <a:srgbClr val="0070C0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1971BB8-2FD3-3644-8FA3-426D11E6D1FA}"/>
              </a:ext>
            </a:extLst>
          </p:cNvPr>
          <p:cNvCxnSpPr>
            <a:cxnSpLocks/>
          </p:cNvCxnSpPr>
          <p:nvPr/>
        </p:nvCxnSpPr>
        <p:spPr>
          <a:xfrm flipH="1">
            <a:off x="3185121" y="4080294"/>
            <a:ext cx="874147" cy="2407912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48A788A-E29B-2943-AB3B-44596534821D}"/>
              </a:ext>
            </a:extLst>
          </p:cNvPr>
          <p:cNvCxnSpPr>
            <a:cxnSpLocks/>
          </p:cNvCxnSpPr>
          <p:nvPr/>
        </p:nvCxnSpPr>
        <p:spPr>
          <a:xfrm>
            <a:off x="4339087" y="4080294"/>
            <a:ext cx="864723" cy="2387130"/>
          </a:xfrm>
          <a:prstGeom prst="straightConnector1">
            <a:avLst/>
          </a:prstGeom>
          <a:ln w="38100">
            <a:solidFill>
              <a:srgbClr val="0070C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5">
            <a:extLst>
              <a:ext uri="{FF2B5EF4-FFF2-40B4-BE49-F238E27FC236}">
                <a16:creationId xmlns:a16="http://schemas.microsoft.com/office/drawing/2014/main" id="{C41857EC-1F4A-BE45-9E30-941087A5B049}"/>
              </a:ext>
            </a:extLst>
          </p:cNvPr>
          <p:cNvSpPr/>
          <p:nvPr/>
        </p:nvSpPr>
        <p:spPr>
          <a:xfrm>
            <a:off x="4434491" y="2579597"/>
            <a:ext cx="3200400" cy="739588"/>
          </a:xfrm>
          <a:custGeom>
            <a:avLst/>
            <a:gdLst>
              <a:gd name="connsiteX0" fmla="*/ 0 w 3200400"/>
              <a:gd name="connsiteY0" fmla="*/ 0 h 739588"/>
              <a:gd name="connsiteX1" fmla="*/ 201706 w 3200400"/>
              <a:gd name="connsiteY1" fmla="*/ 201706 h 739588"/>
              <a:gd name="connsiteX2" fmla="*/ 578223 w 3200400"/>
              <a:gd name="connsiteY2" fmla="*/ 437029 h 739588"/>
              <a:gd name="connsiteX3" fmla="*/ 1203512 w 3200400"/>
              <a:gd name="connsiteY3" fmla="*/ 564776 h 739588"/>
              <a:gd name="connsiteX4" fmla="*/ 1983441 w 3200400"/>
              <a:gd name="connsiteY4" fmla="*/ 658906 h 739588"/>
              <a:gd name="connsiteX5" fmla="*/ 2702859 w 3200400"/>
              <a:gd name="connsiteY5" fmla="*/ 726141 h 739588"/>
              <a:gd name="connsiteX6" fmla="*/ 3200400 w 3200400"/>
              <a:gd name="connsiteY6" fmla="*/ 739588 h 739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00400" h="739588">
                <a:moveTo>
                  <a:pt x="0" y="0"/>
                </a:moveTo>
                <a:cubicBezTo>
                  <a:pt x="52667" y="64434"/>
                  <a:pt x="105335" y="128868"/>
                  <a:pt x="201706" y="201706"/>
                </a:cubicBezTo>
                <a:cubicBezTo>
                  <a:pt x="298077" y="274544"/>
                  <a:pt x="411256" y="376517"/>
                  <a:pt x="578223" y="437029"/>
                </a:cubicBezTo>
                <a:cubicBezTo>
                  <a:pt x="745190" y="497541"/>
                  <a:pt x="969309" y="527796"/>
                  <a:pt x="1203512" y="564776"/>
                </a:cubicBezTo>
                <a:cubicBezTo>
                  <a:pt x="1437715" y="601756"/>
                  <a:pt x="1733550" y="632012"/>
                  <a:pt x="1983441" y="658906"/>
                </a:cubicBezTo>
                <a:cubicBezTo>
                  <a:pt x="2233332" y="685800"/>
                  <a:pt x="2500033" y="712694"/>
                  <a:pt x="2702859" y="726141"/>
                </a:cubicBezTo>
                <a:cubicBezTo>
                  <a:pt x="2905686" y="739588"/>
                  <a:pt x="3053043" y="739588"/>
                  <a:pt x="3200400" y="739588"/>
                </a:cubicBezTo>
              </a:path>
            </a:pathLst>
          </a:custGeom>
          <a:ln w="38100" cap="flat" cmpd="sng" algn="ctr">
            <a:solidFill>
              <a:schemeClr val="accent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99CC548-E7BB-114B-A7C4-17F6974A769B}"/>
              </a:ext>
            </a:extLst>
          </p:cNvPr>
          <p:cNvSpPr/>
          <p:nvPr/>
        </p:nvSpPr>
        <p:spPr>
          <a:xfrm>
            <a:off x="410542" y="445897"/>
            <a:ext cx="114766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dirty="0">
                <a:solidFill>
                  <a:srgbClr val="C00000"/>
                </a:solidFill>
                <a:latin typeface="+mj-lt"/>
              </a:rPr>
              <a:t>Messages</a:t>
            </a:r>
            <a:r>
              <a:rPr lang="en-GB" sz="3600" dirty="0">
                <a:latin typeface="+mj-lt"/>
              </a:rPr>
              <a:t> travel form the PNS to the brain and back </a:t>
            </a:r>
            <a:endParaRPr lang="en-US" sz="3600" dirty="0"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B6B317-9481-8B4B-B1B3-5A1DA49C157F}"/>
              </a:ext>
            </a:extLst>
          </p:cNvPr>
          <p:cNvSpPr/>
          <p:nvPr/>
        </p:nvSpPr>
        <p:spPr>
          <a:xfrm>
            <a:off x="6034691" y="4140679"/>
            <a:ext cx="5057028" cy="156966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GB" sz="2400" dirty="0">
                <a:latin typeface="+mj-lt"/>
              </a:rPr>
              <a:t>These electrical messages are sent very quickly - up to 150 metres/second</a:t>
            </a:r>
          </a:p>
          <a:p>
            <a:endParaRPr lang="en-GB" sz="2400" dirty="0">
              <a:latin typeface="+mj-lt"/>
            </a:endParaRPr>
          </a:p>
          <a:p>
            <a:pPr algn="ctr"/>
            <a:endParaRPr lang="en-GB" sz="2400" b="1" dirty="0">
              <a:latin typeface="+mj-lt"/>
              <a:cs typeface="Calibri Light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6812BE7-2333-46B6-B5B4-8FD5BA5AA79A}"/>
              </a:ext>
            </a:extLst>
          </p:cNvPr>
          <p:cNvCxnSpPr>
            <a:cxnSpLocks/>
          </p:cNvCxnSpPr>
          <p:nvPr/>
        </p:nvCxnSpPr>
        <p:spPr>
          <a:xfrm>
            <a:off x="4339086" y="2235435"/>
            <a:ext cx="10433" cy="1905244"/>
          </a:xfrm>
          <a:prstGeom prst="straightConnector1">
            <a:avLst/>
          </a:prstGeom>
          <a:ln w="38100">
            <a:solidFill>
              <a:srgbClr val="0070C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28C97DF-8F66-48AF-8596-EC06BBA78D8F}"/>
              </a:ext>
            </a:extLst>
          </p:cNvPr>
          <p:cNvCxnSpPr>
            <a:cxnSpLocks/>
          </p:cNvCxnSpPr>
          <p:nvPr/>
        </p:nvCxnSpPr>
        <p:spPr>
          <a:xfrm>
            <a:off x="4043347" y="2235435"/>
            <a:ext cx="10433" cy="1905244"/>
          </a:xfrm>
          <a:prstGeom prst="straightConnector1">
            <a:avLst/>
          </a:prstGeom>
          <a:ln w="38100">
            <a:solidFill>
              <a:srgbClr val="0070C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60BE8146-265A-48AE-8661-F5DA8B8FD2DA}"/>
              </a:ext>
            </a:extLst>
          </p:cNvPr>
          <p:cNvSpPr txBox="1"/>
          <p:nvPr/>
        </p:nvSpPr>
        <p:spPr>
          <a:xfrm>
            <a:off x="6239435" y="5289177"/>
            <a:ext cx="4715434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b="1">
                <a:latin typeface="Calibri Light"/>
                <a:cs typeface="Calibri Light"/>
              </a:rPr>
              <a:t>What would happen if we needed a quicker response? 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2822567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2A7F44C8-38AC-42E7-91C4-849AED6179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9775" b="23539"/>
          <a:stretch/>
        </p:blipFill>
        <p:spPr>
          <a:xfrm>
            <a:off x="6819743" y="1876263"/>
            <a:ext cx="4374515" cy="444256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8AAFD60-01B9-4A28-A4B9-A25C9CC07D1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6" r="9582" b="46388"/>
          <a:stretch/>
        </p:blipFill>
        <p:spPr>
          <a:xfrm>
            <a:off x="141517" y="1521620"/>
            <a:ext cx="7413764" cy="529084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9F540C1-6ACB-4FF1-A01F-1503D3B3D82A}"/>
              </a:ext>
            </a:extLst>
          </p:cNvPr>
          <p:cNvSpPr/>
          <p:nvPr/>
        </p:nvSpPr>
        <p:spPr>
          <a:xfrm>
            <a:off x="649856" y="401806"/>
            <a:ext cx="10486845" cy="59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Aft>
                <a:spcPts val="600"/>
              </a:spcAft>
            </a:pPr>
            <a:r>
              <a:rPr lang="en-US" sz="4000" kern="1400" dirty="0">
                <a:solidFill>
                  <a:srgbClr val="000000"/>
                </a:solidFill>
                <a:latin typeface="+mj-lt"/>
              </a:rPr>
              <a:t>Faster messages: </a:t>
            </a:r>
            <a:r>
              <a:rPr lang="en-US" sz="4000" kern="1400" dirty="0">
                <a:solidFill>
                  <a:srgbClr val="C00000"/>
                </a:solidFill>
                <a:latin typeface="+mj-lt"/>
              </a:rPr>
              <a:t>Reflexes</a:t>
            </a:r>
            <a:r>
              <a:rPr lang="en-US" sz="4000" kern="1400" dirty="0">
                <a:solidFill>
                  <a:srgbClr val="000000"/>
                </a:solidFill>
                <a:latin typeface="+mj-lt"/>
              </a:rPr>
              <a:t> </a:t>
            </a:r>
          </a:p>
        </p:txBody>
      </p:sp>
      <p:sp>
        <p:nvSpPr>
          <p:cNvPr id="7" name="Freeform: Shape 16">
            <a:extLst>
              <a:ext uri="{FF2B5EF4-FFF2-40B4-BE49-F238E27FC236}">
                <a16:creationId xmlns:a16="http://schemas.microsoft.com/office/drawing/2014/main" id="{A414699A-4198-4FA5-9244-7936AD866E44}"/>
              </a:ext>
            </a:extLst>
          </p:cNvPr>
          <p:cNvSpPr/>
          <p:nvPr/>
        </p:nvSpPr>
        <p:spPr>
          <a:xfrm flipH="1" flipV="1">
            <a:off x="372149" y="3274361"/>
            <a:ext cx="2958666" cy="54683"/>
          </a:xfrm>
          <a:custGeom>
            <a:avLst/>
            <a:gdLst>
              <a:gd name="connsiteX0" fmla="*/ 0 w 3200400"/>
              <a:gd name="connsiteY0" fmla="*/ 0 h 739588"/>
              <a:gd name="connsiteX1" fmla="*/ 201706 w 3200400"/>
              <a:gd name="connsiteY1" fmla="*/ 201706 h 739588"/>
              <a:gd name="connsiteX2" fmla="*/ 578223 w 3200400"/>
              <a:gd name="connsiteY2" fmla="*/ 437029 h 739588"/>
              <a:gd name="connsiteX3" fmla="*/ 1203512 w 3200400"/>
              <a:gd name="connsiteY3" fmla="*/ 564776 h 739588"/>
              <a:gd name="connsiteX4" fmla="*/ 1983441 w 3200400"/>
              <a:gd name="connsiteY4" fmla="*/ 658906 h 739588"/>
              <a:gd name="connsiteX5" fmla="*/ 2702859 w 3200400"/>
              <a:gd name="connsiteY5" fmla="*/ 726141 h 739588"/>
              <a:gd name="connsiteX6" fmla="*/ 3200400 w 3200400"/>
              <a:gd name="connsiteY6" fmla="*/ 739588 h 739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00400" h="739588">
                <a:moveTo>
                  <a:pt x="0" y="0"/>
                </a:moveTo>
                <a:cubicBezTo>
                  <a:pt x="52667" y="64434"/>
                  <a:pt x="105335" y="128868"/>
                  <a:pt x="201706" y="201706"/>
                </a:cubicBezTo>
                <a:cubicBezTo>
                  <a:pt x="298077" y="274544"/>
                  <a:pt x="411256" y="376517"/>
                  <a:pt x="578223" y="437029"/>
                </a:cubicBezTo>
                <a:cubicBezTo>
                  <a:pt x="745190" y="497541"/>
                  <a:pt x="969309" y="527796"/>
                  <a:pt x="1203512" y="564776"/>
                </a:cubicBezTo>
                <a:cubicBezTo>
                  <a:pt x="1437715" y="601756"/>
                  <a:pt x="1733550" y="632012"/>
                  <a:pt x="1983441" y="658906"/>
                </a:cubicBezTo>
                <a:cubicBezTo>
                  <a:pt x="2233332" y="685800"/>
                  <a:pt x="2500033" y="712694"/>
                  <a:pt x="2702859" y="726141"/>
                </a:cubicBezTo>
                <a:cubicBezTo>
                  <a:pt x="2905686" y="739588"/>
                  <a:pt x="3053043" y="739588"/>
                  <a:pt x="3200400" y="739588"/>
                </a:cubicBezTo>
              </a:path>
            </a:pathLst>
          </a:custGeom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274B1E8-D6E5-49E8-BB36-FE17D07A5F28}"/>
              </a:ext>
            </a:extLst>
          </p:cNvPr>
          <p:cNvSpPr/>
          <p:nvPr/>
        </p:nvSpPr>
        <p:spPr>
          <a:xfrm flipV="1">
            <a:off x="3893900" y="3292290"/>
            <a:ext cx="3071789" cy="27790"/>
          </a:xfrm>
          <a:custGeom>
            <a:avLst/>
            <a:gdLst>
              <a:gd name="connsiteX0" fmla="*/ 0 w 3200400"/>
              <a:gd name="connsiteY0" fmla="*/ 0 h 739588"/>
              <a:gd name="connsiteX1" fmla="*/ 201706 w 3200400"/>
              <a:gd name="connsiteY1" fmla="*/ 201706 h 739588"/>
              <a:gd name="connsiteX2" fmla="*/ 578223 w 3200400"/>
              <a:gd name="connsiteY2" fmla="*/ 437029 h 739588"/>
              <a:gd name="connsiteX3" fmla="*/ 1203512 w 3200400"/>
              <a:gd name="connsiteY3" fmla="*/ 564776 h 739588"/>
              <a:gd name="connsiteX4" fmla="*/ 1983441 w 3200400"/>
              <a:gd name="connsiteY4" fmla="*/ 658906 h 739588"/>
              <a:gd name="connsiteX5" fmla="*/ 2702859 w 3200400"/>
              <a:gd name="connsiteY5" fmla="*/ 726141 h 739588"/>
              <a:gd name="connsiteX6" fmla="*/ 3200400 w 3200400"/>
              <a:gd name="connsiteY6" fmla="*/ 739588 h 739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00400" h="739588">
                <a:moveTo>
                  <a:pt x="0" y="0"/>
                </a:moveTo>
                <a:cubicBezTo>
                  <a:pt x="52667" y="64434"/>
                  <a:pt x="105335" y="128868"/>
                  <a:pt x="201706" y="201706"/>
                </a:cubicBezTo>
                <a:cubicBezTo>
                  <a:pt x="298077" y="274544"/>
                  <a:pt x="411256" y="376517"/>
                  <a:pt x="578223" y="437029"/>
                </a:cubicBezTo>
                <a:cubicBezTo>
                  <a:pt x="745190" y="497541"/>
                  <a:pt x="969309" y="527796"/>
                  <a:pt x="1203512" y="564776"/>
                </a:cubicBezTo>
                <a:cubicBezTo>
                  <a:pt x="1437715" y="601756"/>
                  <a:pt x="1733550" y="632012"/>
                  <a:pt x="1983441" y="658906"/>
                </a:cubicBezTo>
                <a:cubicBezTo>
                  <a:pt x="2233332" y="685800"/>
                  <a:pt x="2500033" y="712694"/>
                  <a:pt x="2702859" y="726141"/>
                </a:cubicBezTo>
                <a:cubicBezTo>
                  <a:pt x="2905686" y="739588"/>
                  <a:pt x="3053043" y="739588"/>
                  <a:pt x="3200400" y="739588"/>
                </a:cubicBezTo>
              </a:path>
            </a:pathLst>
          </a:cu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FCE7569-19CA-4002-919A-00801444CCAD}"/>
              </a:ext>
            </a:extLst>
          </p:cNvPr>
          <p:cNvSpPr/>
          <p:nvPr/>
        </p:nvSpPr>
        <p:spPr>
          <a:xfrm flipH="1" flipV="1">
            <a:off x="612378" y="3275213"/>
            <a:ext cx="2914329" cy="54683"/>
          </a:xfrm>
          <a:custGeom>
            <a:avLst/>
            <a:gdLst>
              <a:gd name="connsiteX0" fmla="*/ 0 w 3200400"/>
              <a:gd name="connsiteY0" fmla="*/ 0 h 739588"/>
              <a:gd name="connsiteX1" fmla="*/ 201706 w 3200400"/>
              <a:gd name="connsiteY1" fmla="*/ 201706 h 739588"/>
              <a:gd name="connsiteX2" fmla="*/ 578223 w 3200400"/>
              <a:gd name="connsiteY2" fmla="*/ 437029 h 739588"/>
              <a:gd name="connsiteX3" fmla="*/ 1203512 w 3200400"/>
              <a:gd name="connsiteY3" fmla="*/ 564776 h 739588"/>
              <a:gd name="connsiteX4" fmla="*/ 1983441 w 3200400"/>
              <a:gd name="connsiteY4" fmla="*/ 658906 h 739588"/>
              <a:gd name="connsiteX5" fmla="*/ 2702859 w 3200400"/>
              <a:gd name="connsiteY5" fmla="*/ 726141 h 739588"/>
              <a:gd name="connsiteX6" fmla="*/ 3200400 w 3200400"/>
              <a:gd name="connsiteY6" fmla="*/ 739588 h 739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00400" h="739588">
                <a:moveTo>
                  <a:pt x="0" y="0"/>
                </a:moveTo>
                <a:cubicBezTo>
                  <a:pt x="52667" y="64434"/>
                  <a:pt x="105335" y="128868"/>
                  <a:pt x="201706" y="201706"/>
                </a:cubicBezTo>
                <a:cubicBezTo>
                  <a:pt x="298077" y="274544"/>
                  <a:pt x="411256" y="376517"/>
                  <a:pt x="578223" y="437029"/>
                </a:cubicBezTo>
                <a:cubicBezTo>
                  <a:pt x="745190" y="497541"/>
                  <a:pt x="969309" y="527796"/>
                  <a:pt x="1203512" y="564776"/>
                </a:cubicBezTo>
                <a:cubicBezTo>
                  <a:pt x="1437715" y="601756"/>
                  <a:pt x="1733550" y="632012"/>
                  <a:pt x="1983441" y="658906"/>
                </a:cubicBezTo>
                <a:cubicBezTo>
                  <a:pt x="2233332" y="685800"/>
                  <a:pt x="2500033" y="712694"/>
                  <a:pt x="2702859" y="726141"/>
                </a:cubicBezTo>
                <a:cubicBezTo>
                  <a:pt x="2905686" y="739588"/>
                  <a:pt x="3053043" y="739588"/>
                  <a:pt x="3200400" y="739588"/>
                </a:cubicBezTo>
              </a:path>
            </a:pathLst>
          </a:custGeom>
          <a:ln w="38100" cap="flat" cmpd="sng" algn="ctr">
            <a:solidFill>
              <a:srgbClr val="0070C0"/>
            </a:solidFill>
            <a:prstDash val="solid"/>
            <a:round/>
            <a:headEnd type="arrow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195E4F3-D13D-4EF9-9685-6B4DBB8C210C}"/>
              </a:ext>
            </a:extLst>
          </p:cNvPr>
          <p:cNvCxnSpPr>
            <a:cxnSpLocks/>
          </p:cNvCxnSpPr>
          <p:nvPr/>
        </p:nvCxnSpPr>
        <p:spPr>
          <a:xfrm flipH="1">
            <a:off x="2653670" y="4052724"/>
            <a:ext cx="932165" cy="2390659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1E65EA4-508C-4B00-AF2F-CCC59BC5339B}"/>
              </a:ext>
            </a:extLst>
          </p:cNvPr>
          <p:cNvCxnSpPr>
            <a:cxnSpLocks/>
          </p:cNvCxnSpPr>
          <p:nvPr/>
        </p:nvCxnSpPr>
        <p:spPr>
          <a:xfrm>
            <a:off x="3723660" y="4052724"/>
            <a:ext cx="948699" cy="2369877"/>
          </a:xfrm>
          <a:prstGeom prst="straightConnector1">
            <a:avLst/>
          </a:prstGeom>
          <a:ln w="38100">
            <a:solidFill>
              <a:srgbClr val="0070C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reeform: Shape 15">
            <a:extLst>
              <a:ext uri="{FF2B5EF4-FFF2-40B4-BE49-F238E27FC236}">
                <a16:creationId xmlns:a16="http://schemas.microsoft.com/office/drawing/2014/main" id="{167502A4-3229-4B58-8F0D-E04E37B5D0B0}"/>
              </a:ext>
            </a:extLst>
          </p:cNvPr>
          <p:cNvSpPr/>
          <p:nvPr/>
        </p:nvSpPr>
        <p:spPr>
          <a:xfrm>
            <a:off x="3799010" y="3293186"/>
            <a:ext cx="2895493" cy="8069"/>
          </a:xfrm>
          <a:custGeom>
            <a:avLst/>
            <a:gdLst>
              <a:gd name="connsiteX0" fmla="*/ 0 w 3200400"/>
              <a:gd name="connsiteY0" fmla="*/ 0 h 739588"/>
              <a:gd name="connsiteX1" fmla="*/ 201706 w 3200400"/>
              <a:gd name="connsiteY1" fmla="*/ 201706 h 739588"/>
              <a:gd name="connsiteX2" fmla="*/ 578223 w 3200400"/>
              <a:gd name="connsiteY2" fmla="*/ 437029 h 739588"/>
              <a:gd name="connsiteX3" fmla="*/ 1203512 w 3200400"/>
              <a:gd name="connsiteY3" fmla="*/ 564776 h 739588"/>
              <a:gd name="connsiteX4" fmla="*/ 1983441 w 3200400"/>
              <a:gd name="connsiteY4" fmla="*/ 658906 h 739588"/>
              <a:gd name="connsiteX5" fmla="*/ 2702859 w 3200400"/>
              <a:gd name="connsiteY5" fmla="*/ 726141 h 739588"/>
              <a:gd name="connsiteX6" fmla="*/ 3200400 w 3200400"/>
              <a:gd name="connsiteY6" fmla="*/ 739588 h 739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00400" h="739588">
                <a:moveTo>
                  <a:pt x="0" y="0"/>
                </a:moveTo>
                <a:cubicBezTo>
                  <a:pt x="52667" y="64434"/>
                  <a:pt x="105335" y="128868"/>
                  <a:pt x="201706" y="201706"/>
                </a:cubicBezTo>
                <a:cubicBezTo>
                  <a:pt x="298077" y="274544"/>
                  <a:pt x="411256" y="376517"/>
                  <a:pt x="578223" y="437029"/>
                </a:cubicBezTo>
                <a:cubicBezTo>
                  <a:pt x="745190" y="497541"/>
                  <a:pt x="969309" y="527796"/>
                  <a:pt x="1203512" y="564776"/>
                </a:cubicBezTo>
                <a:cubicBezTo>
                  <a:pt x="1437715" y="601756"/>
                  <a:pt x="1733550" y="632012"/>
                  <a:pt x="1983441" y="658906"/>
                </a:cubicBezTo>
                <a:cubicBezTo>
                  <a:pt x="2233332" y="685800"/>
                  <a:pt x="2500033" y="712694"/>
                  <a:pt x="2702859" y="726141"/>
                </a:cubicBezTo>
                <a:cubicBezTo>
                  <a:pt x="2905686" y="739588"/>
                  <a:pt x="3053043" y="739588"/>
                  <a:pt x="3200400" y="739588"/>
                </a:cubicBezTo>
              </a:path>
            </a:pathLst>
          </a:custGeom>
          <a:ln w="38100" cap="flat" cmpd="sng" algn="ctr">
            <a:solidFill>
              <a:schemeClr val="accent1"/>
            </a:solidFill>
            <a:prstDash val="solid"/>
            <a:round/>
            <a:headEnd type="arrow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D2454837-38BA-425C-88BA-BB8E517954E1}"/>
              </a:ext>
            </a:extLst>
          </p:cNvPr>
          <p:cNvSpPr/>
          <p:nvPr/>
        </p:nvSpPr>
        <p:spPr>
          <a:xfrm>
            <a:off x="2960109" y="1180894"/>
            <a:ext cx="1393691" cy="1475117"/>
          </a:xfrm>
          <a:prstGeom prst="mathMultiply">
            <a:avLst>
              <a:gd name="adj1" fmla="val 10617"/>
            </a:avLst>
          </a:prstGeom>
          <a:solidFill>
            <a:srgbClr val="FF0000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38A9FFE-DC09-4196-9689-0C5358F6896A}"/>
              </a:ext>
            </a:extLst>
          </p:cNvPr>
          <p:cNvSpPr/>
          <p:nvPr/>
        </p:nvSpPr>
        <p:spPr>
          <a:xfrm>
            <a:off x="7433196" y="2541111"/>
            <a:ext cx="1351856" cy="319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kern="1400" dirty="0">
                <a:solidFill>
                  <a:srgbClr val="000000"/>
                </a:solidFill>
                <a:latin typeface="+mj-lt"/>
              </a:rPr>
              <a:t>Spinal cord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E3E2975-7320-4CAD-AAAF-F1422E936C47}"/>
              </a:ext>
            </a:extLst>
          </p:cNvPr>
          <p:cNvSpPr/>
          <p:nvPr/>
        </p:nvSpPr>
        <p:spPr>
          <a:xfrm>
            <a:off x="10170246" y="4679504"/>
            <a:ext cx="903475" cy="319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kern="1400" dirty="0">
                <a:solidFill>
                  <a:srgbClr val="000000"/>
                </a:solidFill>
                <a:latin typeface="+mj-lt"/>
              </a:rPr>
              <a:t>Muscle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0BFD6F3-83C8-4012-B5A4-40EB89703245}"/>
              </a:ext>
            </a:extLst>
          </p:cNvPr>
          <p:cNvSpPr/>
          <p:nvPr/>
        </p:nvSpPr>
        <p:spPr>
          <a:xfrm>
            <a:off x="10692262" y="3184692"/>
            <a:ext cx="1810288" cy="268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1400" kern="1400" dirty="0">
                <a:solidFill>
                  <a:srgbClr val="000000"/>
                </a:solidFill>
                <a:latin typeface="+mj-lt"/>
              </a:rPr>
              <a:t>Sensory nerve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D9E11B2-1C03-4134-8841-4FB50AF18888}"/>
              </a:ext>
            </a:extLst>
          </p:cNvPr>
          <p:cNvSpPr/>
          <p:nvPr/>
        </p:nvSpPr>
        <p:spPr>
          <a:xfrm>
            <a:off x="10657608" y="3625704"/>
            <a:ext cx="1278793" cy="268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1400" kern="1400" dirty="0">
                <a:solidFill>
                  <a:srgbClr val="000000"/>
                </a:solidFill>
                <a:latin typeface="+mj-lt"/>
              </a:rPr>
              <a:t>Motor nerve</a:t>
            </a:r>
          </a:p>
        </p:txBody>
      </p:sp>
    </p:spTree>
    <p:extLst>
      <p:ext uri="{BB962C8B-B14F-4D97-AF65-F5344CB8AC3E}">
        <p14:creationId xmlns:p14="http://schemas.microsoft.com/office/powerpoint/2010/main" val="16556415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FC87E09-32D8-4C46-A150-2A1E6E2770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4250" y="1615292"/>
            <a:ext cx="5143500" cy="45339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6080E03-E41E-0442-B143-9E7A96335123}"/>
              </a:ext>
            </a:extLst>
          </p:cNvPr>
          <p:cNvSpPr txBox="1"/>
          <p:nvPr/>
        </p:nvSpPr>
        <p:spPr>
          <a:xfrm>
            <a:off x="-233441" y="511070"/>
            <a:ext cx="120651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434343"/>
                </a:solidFill>
                <a:latin typeface="+mj-lt"/>
              </a:rPr>
              <a:t>The </a:t>
            </a:r>
            <a:r>
              <a:rPr lang="en-GB" sz="4800" dirty="0">
                <a:solidFill>
                  <a:srgbClr val="C00000"/>
                </a:solidFill>
                <a:latin typeface="+mj-lt"/>
              </a:rPr>
              <a:t>knee reflex experiment</a:t>
            </a:r>
            <a:endParaRPr lang="en-GB" sz="48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298937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13974B0-20A4-3F45-92FA-C6A31317AB90}"/>
              </a:ext>
            </a:extLst>
          </p:cNvPr>
          <p:cNvSpPr/>
          <p:nvPr/>
        </p:nvSpPr>
        <p:spPr>
          <a:xfrm>
            <a:off x="3979440" y="327135"/>
            <a:ext cx="46132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800" dirty="0">
                <a:latin typeface="+mj-lt"/>
              </a:rPr>
              <a:t>How </a:t>
            </a:r>
            <a:r>
              <a:rPr lang="en-GB" sz="4800" dirty="0">
                <a:solidFill>
                  <a:srgbClr val="C00000"/>
                </a:solidFill>
                <a:latin typeface="+mj-lt"/>
              </a:rPr>
              <a:t>fast</a:t>
            </a:r>
            <a:r>
              <a:rPr lang="en-GB" sz="4800" dirty="0">
                <a:latin typeface="+mj-lt"/>
              </a:rPr>
              <a:t> are you?</a:t>
            </a:r>
            <a:endParaRPr lang="en-US" sz="4800" dirty="0">
              <a:latin typeface="+mj-lt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E19AF31-D083-4C99-8661-E68B4C5581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2458137"/>
              </p:ext>
            </p:extLst>
          </p:nvPr>
        </p:nvGraphicFramePr>
        <p:xfrm>
          <a:off x="6911440" y="1531654"/>
          <a:ext cx="4383078" cy="4602480"/>
        </p:xfrm>
        <a:graphic>
          <a:graphicData uri="http://schemas.openxmlformats.org/drawingml/2006/table">
            <a:tbl>
              <a:tblPr/>
              <a:tblGrid>
                <a:gridCol w="1892727">
                  <a:extLst>
                    <a:ext uri="{9D8B030D-6E8A-4147-A177-3AD203B41FA5}">
                      <a16:colId xmlns:a16="http://schemas.microsoft.com/office/drawing/2014/main" val="717777300"/>
                    </a:ext>
                  </a:extLst>
                </a:gridCol>
                <a:gridCol w="2490351">
                  <a:extLst>
                    <a:ext uri="{9D8B030D-6E8A-4147-A177-3AD203B41FA5}">
                      <a16:colId xmlns:a16="http://schemas.microsoft.com/office/drawing/2014/main" val="3311501372"/>
                    </a:ext>
                  </a:extLst>
                </a:gridCol>
              </a:tblGrid>
              <a:tr h="334802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400" kern="140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Distance</a:t>
                      </a:r>
                      <a:endParaRPr lang="en-GB" sz="16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576" marR="36576" marT="36576" marB="36576">
                    <a:lnL>
                      <a:noFill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0B0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400" kern="140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Time</a:t>
                      </a:r>
                      <a:endParaRPr lang="en-GB" sz="16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0B0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9607714"/>
                  </a:ext>
                </a:extLst>
              </a:tr>
              <a:tr h="314285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 in (~5 cm)</a:t>
                      </a:r>
                      <a:endParaRPr lang="en-GB" sz="16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576" marR="36576" marT="36576" marB="36576">
                    <a:lnL>
                      <a:noFill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0.10 sec (100 ms)</a:t>
                      </a:r>
                      <a:endParaRPr lang="en-GB" sz="16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1665723"/>
                  </a:ext>
                </a:extLst>
              </a:tr>
              <a:tr h="314285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 in (~10 cm)</a:t>
                      </a:r>
                      <a:endParaRPr lang="en-GB" sz="16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576" marR="36576" marT="36576" marB="36576">
                    <a:lnL>
                      <a:noFill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0.14 sec (140 ms)</a:t>
                      </a:r>
                      <a:endParaRPr lang="en-GB" sz="16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0074915"/>
                  </a:ext>
                </a:extLst>
              </a:tr>
              <a:tr h="314285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 in (~15 cm)</a:t>
                      </a:r>
                      <a:endParaRPr lang="en-GB" sz="16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576" marR="36576" marT="36576" marB="36576">
                    <a:lnL>
                      <a:noFill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0.17 sec (170 ms)</a:t>
                      </a:r>
                      <a:endParaRPr lang="en-GB" sz="16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3989569"/>
                  </a:ext>
                </a:extLst>
              </a:tr>
              <a:tr h="314285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 in (~20 cm)</a:t>
                      </a:r>
                      <a:endParaRPr lang="en-GB" sz="16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576" marR="36576" marT="36576" marB="36576">
                    <a:lnL>
                      <a:noFill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0.20 sec (200 ms)</a:t>
                      </a:r>
                      <a:endParaRPr lang="en-GB" sz="16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2765521"/>
                  </a:ext>
                </a:extLst>
              </a:tr>
              <a:tr h="314285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 in (~25.5 cm)</a:t>
                      </a:r>
                      <a:endParaRPr lang="en-GB" sz="16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576" marR="36576" marT="36576" marB="36576">
                    <a:lnL>
                      <a:noFill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0.23 sec (230 ms)</a:t>
                      </a:r>
                      <a:endParaRPr lang="en-GB" sz="16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4696049"/>
                  </a:ext>
                </a:extLst>
              </a:tr>
              <a:tr h="314285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 in (~30.5 cm)</a:t>
                      </a:r>
                      <a:endParaRPr lang="en-GB" sz="16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576" marR="36576" marT="36576" marB="36576">
                    <a:lnL>
                      <a:noFill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0.25 sec (250 ms)</a:t>
                      </a:r>
                      <a:endParaRPr lang="en-GB" sz="16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404705"/>
                  </a:ext>
                </a:extLst>
              </a:tr>
              <a:tr h="314285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 in (~43 cm)</a:t>
                      </a:r>
                      <a:endParaRPr lang="en-GB" sz="16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576" marR="36576" marT="36576" marB="36576">
                    <a:lnL>
                      <a:noFill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0.30 sec (300 ms)</a:t>
                      </a:r>
                      <a:endParaRPr lang="en-GB" sz="16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9203890"/>
                  </a:ext>
                </a:extLst>
              </a:tr>
              <a:tr h="314285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24 in (~61 cm)</a:t>
                      </a:r>
                      <a:endParaRPr lang="en-GB" sz="16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576" marR="36576" marT="36576" marB="36576">
                    <a:lnL>
                      <a:noFill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0.35 sec (350 ms)</a:t>
                      </a:r>
                      <a:endParaRPr lang="en-GB" sz="16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8590680"/>
                  </a:ext>
                </a:extLst>
              </a:tr>
              <a:tr h="314285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31 in (~79 cm)</a:t>
                      </a:r>
                      <a:endParaRPr lang="en-GB" sz="16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576" marR="36576" marT="36576" marB="36576">
                    <a:lnL>
                      <a:noFill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0.40 sec (400 ms)</a:t>
                      </a:r>
                      <a:endParaRPr lang="en-GB" sz="16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0073693"/>
                  </a:ext>
                </a:extLst>
              </a:tr>
              <a:tr h="314285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39 in (~99 cm)</a:t>
                      </a:r>
                      <a:endParaRPr lang="en-GB" sz="16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576" marR="36576" marT="36576" marB="36576">
                    <a:lnL>
                      <a:noFill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0.45 sec (450 </a:t>
                      </a:r>
                      <a:r>
                        <a:rPr lang="en-GB" sz="2000" kern="14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ms</a:t>
                      </a:r>
                      <a:r>
                        <a:rPr lang="en-GB" sz="20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)</a:t>
                      </a:r>
                      <a:endParaRPr lang="en-GB" sz="16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625875"/>
                  </a:ext>
                </a:extLst>
              </a:tr>
            </a:tbl>
          </a:graphicData>
        </a:graphic>
      </p:graphicFrame>
      <p:sp>
        <p:nvSpPr>
          <p:cNvPr id="5" name="Control 1">
            <a:extLst>
              <a:ext uri="{FF2B5EF4-FFF2-40B4-BE49-F238E27FC236}">
                <a16:creationId xmlns:a16="http://schemas.microsoft.com/office/drawing/2014/main" id="{AE9835D1-B667-4796-A693-5BC7A299D2D5}"/>
              </a:ext>
            </a:extLst>
          </p:cNvPr>
          <p:cNvSpPr>
            <a:spLocks noChangeArrowheads="1" noChangeShapeType="1"/>
          </p:cNvSpPr>
          <p:nvPr/>
        </p:nvSpPr>
        <p:spPr bwMode="auto">
          <a:xfrm>
            <a:off x="13359637" y="9358633"/>
            <a:ext cx="2298700" cy="2490787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050" name="Picture 2" descr="699450727">
            <a:extLst>
              <a:ext uri="{FF2B5EF4-FFF2-40B4-BE49-F238E27FC236}">
                <a16:creationId xmlns:a16="http://schemas.microsoft.com/office/drawing/2014/main" id="{7BEA26B4-9A27-448F-9212-28F08203D5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028" y="2379076"/>
            <a:ext cx="4032502" cy="3477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2EF43E9-1DE1-4491-8166-5CB17C836139}"/>
              </a:ext>
            </a:extLst>
          </p:cNvPr>
          <p:cNvSpPr/>
          <p:nvPr/>
        </p:nvSpPr>
        <p:spPr>
          <a:xfrm>
            <a:off x="1900053" y="1885532"/>
            <a:ext cx="1923802" cy="319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kern="1400" dirty="0">
                <a:solidFill>
                  <a:srgbClr val="000000"/>
                </a:solidFill>
                <a:latin typeface="+mj-lt"/>
              </a:rPr>
              <a:t>5 seconds window</a:t>
            </a:r>
          </a:p>
        </p:txBody>
      </p:sp>
    </p:spTree>
    <p:extLst>
      <p:ext uri="{BB962C8B-B14F-4D97-AF65-F5344CB8AC3E}">
        <p14:creationId xmlns:p14="http://schemas.microsoft.com/office/powerpoint/2010/main" val="1233351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294E89-2705-4F5C-992B-F016D55D0C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5639" y="1187570"/>
            <a:ext cx="4148662" cy="381612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73EE817-6086-43F0-BA66-58BEECCD041E}"/>
              </a:ext>
            </a:extLst>
          </p:cNvPr>
          <p:cNvSpPr txBox="1"/>
          <p:nvPr/>
        </p:nvSpPr>
        <p:spPr>
          <a:xfrm>
            <a:off x="474784" y="1342293"/>
            <a:ext cx="562121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rgbClr val="434343"/>
                </a:solidFill>
                <a:latin typeface="+mj-lt"/>
              </a:rPr>
              <a:t>What do you know about the </a:t>
            </a:r>
            <a:r>
              <a:rPr lang="en-GB" sz="8000" dirty="0">
                <a:solidFill>
                  <a:srgbClr val="C00000"/>
                </a:solidFill>
                <a:latin typeface="+mj-lt"/>
              </a:rPr>
              <a:t>brain</a:t>
            </a:r>
            <a:r>
              <a:rPr lang="en-GB" sz="8000" dirty="0">
                <a:solidFill>
                  <a:srgbClr val="434343"/>
                </a:solidFill>
                <a:latin typeface="+mj-lt"/>
              </a:rPr>
              <a:t>?</a:t>
            </a:r>
            <a:endParaRPr lang="en-GB" sz="8000" b="1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911966C-75E3-42A1-BB41-9C0AD338D615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089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56523A0-37A4-435E-90EF-6C631AB77FB9}"/>
              </a:ext>
            </a:extLst>
          </p:cNvPr>
          <p:cNvSpPr txBox="1"/>
          <p:nvPr/>
        </p:nvSpPr>
        <p:spPr>
          <a:xfrm>
            <a:off x="445477" y="379513"/>
            <a:ext cx="111896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solidFill>
                  <a:srgbClr val="434343"/>
                </a:solidFill>
                <a:latin typeface="+mj-lt"/>
              </a:rPr>
              <a:t>The brain has </a:t>
            </a:r>
            <a:r>
              <a:rPr lang="en-GB" sz="6000" dirty="0">
                <a:solidFill>
                  <a:srgbClr val="C00000"/>
                </a:solidFill>
                <a:latin typeface="+mj-lt"/>
              </a:rPr>
              <a:t>2 sides: hemispheres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3E2C31-9472-47DF-B096-6750F42E51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086" y="2000064"/>
            <a:ext cx="3153246" cy="36832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A8B2060-8F58-4D8A-9704-BCCD3D272B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037" y="2408714"/>
            <a:ext cx="3500449" cy="3256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406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38.media.tumblr.com/2d3e92504fffbe9b8b7006a24ad2a2c9/tumblr_n5p4rzCMMI1rath1zo1_500.gif">
            <a:extLst>
              <a:ext uri="{FF2B5EF4-FFF2-40B4-BE49-F238E27FC236}">
                <a16:creationId xmlns:a16="http://schemas.microsoft.com/office/drawing/2014/main" id="{D897C335-4E52-4DEE-8A53-895B8DA1A4A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1826" y="3728855"/>
            <a:ext cx="4762500" cy="238125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12E211-96EE-4B67-AD5C-833D61BB3A2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75" t="4278" b="4315"/>
          <a:stretch/>
        </p:blipFill>
        <p:spPr>
          <a:xfrm>
            <a:off x="1081014" y="1591601"/>
            <a:ext cx="4267200" cy="427450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BBE9506-04D7-411E-B4BE-39A5C9F20995}"/>
              </a:ext>
            </a:extLst>
          </p:cNvPr>
          <p:cNvSpPr txBox="1"/>
          <p:nvPr/>
        </p:nvSpPr>
        <p:spPr>
          <a:xfrm>
            <a:off x="6293084" y="6072025"/>
            <a:ext cx="5797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434343"/>
                </a:solidFill>
                <a:latin typeface="+mj-lt"/>
              </a:rPr>
              <a:t>Neurons make </a:t>
            </a:r>
            <a:r>
              <a:rPr lang="en-GB" sz="4000" dirty="0">
                <a:solidFill>
                  <a:srgbClr val="C00000"/>
                </a:solidFill>
                <a:latin typeface="+mj-lt"/>
              </a:rPr>
              <a:t>networks</a:t>
            </a:r>
            <a:endParaRPr lang="en-GB" sz="40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418A74-CD9A-4CF8-8E37-36DD2AEAE471}"/>
              </a:ext>
            </a:extLst>
          </p:cNvPr>
          <p:cNvSpPr txBox="1"/>
          <p:nvPr/>
        </p:nvSpPr>
        <p:spPr>
          <a:xfrm>
            <a:off x="4705709" y="1159897"/>
            <a:ext cx="1587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434343"/>
                </a:solidFill>
                <a:latin typeface="+mj-lt"/>
              </a:rPr>
              <a:t>Cortex</a:t>
            </a:r>
            <a:endParaRPr lang="en-GB" sz="28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0BAA6DB-F60C-4317-B768-0418CE939679}"/>
              </a:ext>
            </a:extLst>
          </p:cNvPr>
          <p:cNvSpPr txBox="1"/>
          <p:nvPr/>
        </p:nvSpPr>
        <p:spPr>
          <a:xfrm>
            <a:off x="454210" y="4569623"/>
            <a:ext cx="3237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434343"/>
                </a:solidFill>
                <a:latin typeface="+mj-lt"/>
              </a:rPr>
              <a:t>Corpus callosum</a:t>
            </a:r>
            <a:endParaRPr lang="en-GB" sz="28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64070EE-832A-47C1-9FCF-64897E18A8D3}"/>
              </a:ext>
            </a:extLst>
          </p:cNvPr>
          <p:cNvSpPr txBox="1"/>
          <p:nvPr/>
        </p:nvSpPr>
        <p:spPr>
          <a:xfrm>
            <a:off x="4059119" y="5548805"/>
            <a:ext cx="3237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434343"/>
                </a:solidFill>
                <a:latin typeface="+mj-lt"/>
              </a:rPr>
              <a:t>Cerebellum</a:t>
            </a:r>
            <a:endParaRPr lang="en-GB" sz="28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FF93F32-C3E4-4D14-9E34-72C3531452CA}"/>
              </a:ext>
            </a:extLst>
          </p:cNvPr>
          <p:cNvSpPr/>
          <p:nvPr/>
        </p:nvSpPr>
        <p:spPr>
          <a:xfrm>
            <a:off x="4546120" y="2819677"/>
            <a:ext cx="388189" cy="239119"/>
          </a:xfrm>
          <a:prstGeom prst="rect">
            <a:avLst/>
          </a:prstGeom>
          <a:solidFill>
            <a:srgbClr val="22D4BE">
              <a:alpha val="43137"/>
            </a:srgbClr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8B4E57C-9ABD-4703-A814-143FCE14D01E}"/>
              </a:ext>
            </a:extLst>
          </p:cNvPr>
          <p:cNvCxnSpPr/>
          <p:nvPr/>
        </p:nvCxnSpPr>
        <p:spPr>
          <a:xfrm>
            <a:off x="4934309" y="3058796"/>
            <a:ext cx="1460625" cy="305130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345101C-200B-4EC8-A1F2-48277BA3AEE5}"/>
              </a:ext>
            </a:extLst>
          </p:cNvPr>
          <p:cNvCxnSpPr/>
          <p:nvPr/>
        </p:nvCxnSpPr>
        <p:spPr>
          <a:xfrm>
            <a:off x="4934309" y="2819677"/>
            <a:ext cx="1487517" cy="909178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71FB220-F8BA-4509-A605-3338C52F7721}"/>
              </a:ext>
            </a:extLst>
          </p:cNvPr>
          <p:cNvCxnSpPr>
            <a:cxnSpLocks/>
          </p:cNvCxnSpPr>
          <p:nvPr/>
        </p:nvCxnSpPr>
        <p:spPr>
          <a:xfrm flipH="1">
            <a:off x="1595889" y="2893709"/>
            <a:ext cx="854013" cy="1569090"/>
          </a:xfrm>
          <a:prstGeom prst="line">
            <a:avLst/>
          </a:prstGeom>
          <a:ln w="19050">
            <a:solidFill>
              <a:srgbClr val="4343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BF7C8EE-F736-4F8F-868E-B3C5A85D1BF4}"/>
              </a:ext>
            </a:extLst>
          </p:cNvPr>
          <p:cNvCxnSpPr>
            <a:cxnSpLocks/>
          </p:cNvCxnSpPr>
          <p:nvPr/>
        </p:nvCxnSpPr>
        <p:spPr>
          <a:xfrm flipH="1" flipV="1">
            <a:off x="4368548" y="4584450"/>
            <a:ext cx="177573" cy="1127153"/>
          </a:xfrm>
          <a:prstGeom prst="line">
            <a:avLst/>
          </a:prstGeom>
          <a:ln w="19050">
            <a:solidFill>
              <a:srgbClr val="4343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F2CECFB-1429-4B6D-B558-29838C2C7C57}"/>
              </a:ext>
            </a:extLst>
          </p:cNvPr>
          <p:cNvCxnSpPr>
            <a:cxnSpLocks/>
            <a:stCxn id="12" idx="1"/>
          </p:cNvCxnSpPr>
          <p:nvPr/>
        </p:nvCxnSpPr>
        <p:spPr>
          <a:xfrm flipH="1">
            <a:off x="3637063" y="1421507"/>
            <a:ext cx="1068646" cy="829890"/>
          </a:xfrm>
          <a:prstGeom prst="line">
            <a:avLst/>
          </a:prstGeom>
          <a:ln w="19050">
            <a:solidFill>
              <a:srgbClr val="4343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5F343841-E17A-44F3-8A45-D1107A2F83B0}"/>
              </a:ext>
            </a:extLst>
          </p:cNvPr>
          <p:cNvSpPr txBox="1"/>
          <p:nvPr/>
        </p:nvSpPr>
        <p:spPr>
          <a:xfrm>
            <a:off x="445477" y="379513"/>
            <a:ext cx="111896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434343"/>
                </a:solidFill>
                <a:latin typeface="+mj-lt"/>
              </a:rPr>
              <a:t>The brain is made up of </a:t>
            </a:r>
            <a:r>
              <a:rPr lang="en-GB" sz="4800" dirty="0">
                <a:solidFill>
                  <a:srgbClr val="C00000"/>
                </a:solidFill>
                <a:latin typeface="+mj-lt"/>
              </a:rPr>
              <a:t>different areas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D2E9EBE-C472-4A6E-8DAF-3DCC252271F5}"/>
              </a:ext>
            </a:extLst>
          </p:cNvPr>
          <p:cNvSpPr txBox="1"/>
          <p:nvPr/>
        </p:nvSpPr>
        <p:spPr>
          <a:xfrm>
            <a:off x="6604341" y="1981578"/>
            <a:ext cx="43436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434343"/>
                </a:solidFill>
                <a:latin typeface="+mj-lt"/>
              </a:rPr>
              <a:t>There are billions of neurons in the brain!!!</a:t>
            </a:r>
            <a:endParaRPr lang="en-GB" sz="3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3" name="Picture 2" descr="A close up of a flower&#10;&#10;Description automatically generated">
            <a:extLst>
              <a:ext uri="{FF2B5EF4-FFF2-40B4-BE49-F238E27FC236}">
                <a16:creationId xmlns:a16="http://schemas.microsoft.com/office/drawing/2014/main" id="{3980E22A-083D-47E0-9B6D-A80679F13C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81"/>
          <a:stretch/>
        </p:blipFill>
        <p:spPr>
          <a:xfrm>
            <a:off x="409281" y="5127974"/>
            <a:ext cx="2207745" cy="158309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B9C5E76-ED23-48A7-B3DE-BE31A83AD4A8}"/>
              </a:ext>
            </a:extLst>
          </p:cNvPr>
          <p:cNvSpPr txBox="1"/>
          <p:nvPr/>
        </p:nvSpPr>
        <p:spPr>
          <a:xfrm>
            <a:off x="1286860" y="5901240"/>
            <a:ext cx="1020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Neuron</a:t>
            </a:r>
          </a:p>
        </p:txBody>
      </p:sp>
    </p:spTree>
    <p:extLst>
      <p:ext uri="{BB962C8B-B14F-4D97-AF65-F5344CB8AC3E}">
        <p14:creationId xmlns:p14="http://schemas.microsoft.com/office/powerpoint/2010/main" val="616368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 animBg="1"/>
      <p:bldP spid="3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562C58-401F-4032-9B42-796C3731C9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767" y="292263"/>
            <a:ext cx="6094995" cy="627347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D8362F1-6FF3-4EE0-B5B8-F0DC6F5A1AD1}"/>
              </a:ext>
            </a:extLst>
          </p:cNvPr>
          <p:cNvSpPr txBox="1"/>
          <p:nvPr/>
        </p:nvSpPr>
        <p:spPr>
          <a:xfrm>
            <a:off x="490999" y="3428999"/>
            <a:ext cx="601397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434343"/>
                </a:solidFill>
                <a:latin typeface="+mj-lt"/>
              </a:rPr>
              <a:t>The </a:t>
            </a:r>
            <a:r>
              <a:rPr lang="en-GB" sz="4800" b="1" dirty="0">
                <a:solidFill>
                  <a:srgbClr val="C00000"/>
                </a:solidFill>
                <a:latin typeface="+mj-lt"/>
              </a:rPr>
              <a:t>nervous system </a:t>
            </a:r>
            <a:r>
              <a:rPr lang="en-GB" sz="4800" dirty="0">
                <a:solidFill>
                  <a:srgbClr val="434343"/>
                </a:solidFill>
                <a:latin typeface="+mj-lt"/>
              </a:rPr>
              <a:t>allows the brain to </a:t>
            </a:r>
            <a:r>
              <a:rPr lang="en-GB" sz="4800" dirty="0">
                <a:solidFill>
                  <a:srgbClr val="C00000"/>
                </a:solidFill>
                <a:latin typeface="+mj-lt"/>
              </a:rPr>
              <a:t>send messages</a:t>
            </a:r>
            <a:r>
              <a:rPr lang="en-GB" sz="4800" dirty="0">
                <a:solidFill>
                  <a:srgbClr val="434343"/>
                </a:solidFill>
                <a:latin typeface="+mj-lt"/>
              </a:rPr>
              <a:t> </a:t>
            </a:r>
            <a:r>
              <a:rPr lang="en-GB" sz="4800" dirty="0">
                <a:solidFill>
                  <a:srgbClr val="C00000"/>
                </a:solidFill>
                <a:latin typeface="+mj-lt"/>
              </a:rPr>
              <a:t>quickly</a:t>
            </a:r>
            <a:r>
              <a:rPr lang="en-GB" sz="4800" dirty="0">
                <a:solidFill>
                  <a:srgbClr val="434343"/>
                </a:solidFill>
                <a:latin typeface="+mj-lt"/>
              </a:rPr>
              <a:t> to the rest of the body</a:t>
            </a:r>
            <a:endParaRPr lang="en-GB" sz="4800" b="1" dirty="0">
              <a:solidFill>
                <a:srgbClr val="43434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03904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B9ACA42-8DF7-4FA4-B439-BB9BF1CC9E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538" y="301048"/>
            <a:ext cx="6166762" cy="634734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D8362F1-6FF3-4EE0-B5B8-F0DC6F5A1AD1}"/>
              </a:ext>
            </a:extLst>
          </p:cNvPr>
          <p:cNvSpPr txBox="1"/>
          <p:nvPr/>
        </p:nvSpPr>
        <p:spPr>
          <a:xfrm>
            <a:off x="361457" y="308668"/>
            <a:ext cx="75785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C00000"/>
                </a:solidFill>
                <a:latin typeface="+mj-lt"/>
              </a:rPr>
              <a:t>Central Nervous System </a:t>
            </a:r>
            <a:br>
              <a:rPr lang="en-GB" sz="4800" dirty="0">
                <a:solidFill>
                  <a:srgbClr val="C00000"/>
                </a:solidFill>
                <a:latin typeface="+mj-lt"/>
              </a:rPr>
            </a:br>
            <a:r>
              <a:rPr lang="en-GB" sz="4800" dirty="0">
                <a:solidFill>
                  <a:srgbClr val="C00000"/>
                </a:solidFill>
                <a:latin typeface="+mj-lt"/>
              </a:rPr>
              <a:t>(CNS): Brain + spinal cord</a:t>
            </a:r>
            <a:endParaRPr lang="en-GB" sz="48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4D04AF-A94F-499D-8C22-5972E77FA654}"/>
              </a:ext>
            </a:extLst>
          </p:cNvPr>
          <p:cNvSpPr txBox="1"/>
          <p:nvPr/>
        </p:nvSpPr>
        <p:spPr>
          <a:xfrm>
            <a:off x="361458" y="4880668"/>
            <a:ext cx="75785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7030A0"/>
                </a:solidFill>
                <a:latin typeface="+mj-lt"/>
              </a:rPr>
              <a:t>Peripheral Nervous System (PNS)</a:t>
            </a:r>
            <a:endParaRPr lang="en-GB" sz="4800" b="1" dirty="0">
              <a:solidFill>
                <a:srgbClr val="7030A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96458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B38B31E-53D7-40D0-8A01-04B2DA23510B}"/>
              </a:ext>
            </a:extLst>
          </p:cNvPr>
          <p:cNvSpPr/>
          <p:nvPr/>
        </p:nvSpPr>
        <p:spPr>
          <a:xfrm flipH="1">
            <a:off x="2301687" y="2579597"/>
            <a:ext cx="3200400" cy="739588"/>
          </a:xfrm>
          <a:custGeom>
            <a:avLst/>
            <a:gdLst>
              <a:gd name="connsiteX0" fmla="*/ 0 w 3200400"/>
              <a:gd name="connsiteY0" fmla="*/ 0 h 739588"/>
              <a:gd name="connsiteX1" fmla="*/ 201706 w 3200400"/>
              <a:gd name="connsiteY1" fmla="*/ 201706 h 739588"/>
              <a:gd name="connsiteX2" fmla="*/ 578223 w 3200400"/>
              <a:gd name="connsiteY2" fmla="*/ 437029 h 739588"/>
              <a:gd name="connsiteX3" fmla="*/ 1203512 w 3200400"/>
              <a:gd name="connsiteY3" fmla="*/ 564776 h 739588"/>
              <a:gd name="connsiteX4" fmla="*/ 1983441 w 3200400"/>
              <a:gd name="connsiteY4" fmla="*/ 658906 h 739588"/>
              <a:gd name="connsiteX5" fmla="*/ 2702859 w 3200400"/>
              <a:gd name="connsiteY5" fmla="*/ 726141 h 739588"/>
              <a:gd name="connsiteX6" fmla="*/ 3200400 w 3200400"/>
              <a:gd name="connsiteY6" fmla="*/ 739588 h 739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00400" h="739588">
                <a:moveTo>
                  <a:pt x="0" y="0"/>
                </a:moveTo>
                <a:cubicBezTo>
                  <a:pt x="52667" y="64434"/>
                  <a:pt x="105335" y="128868"/>
                  <a:pt x="201706" y="201706"/>
                </a:cubicBezTo>
                <a:cubicBezTo>
                  <a:pt x="298077" y="274544"/>
                  <a:pt x="411256" y="376517"/>
                  <a:pt x="578223" y="437029"/>
                </a:cubicBezTo>
                <a:cubicBezTo>
                  <a:pt x="745190" y="497541"/>
                  <a:pt x="969309" y="527796"/>
                  <a:pt x="1203512" y="564776"/>
                </a:cubicBezTo>
                <a:cubicBezTo>
                  <a:pt x="1437715" y="601756"/>
                  <a:pt x="1733550" y="632012"/>
                  <a:pt x="1983441" y="658906"/>
                </a:cubicBezTo>
                <a:cubicBezTo>
                  <a:pt x="2233332" y="685800"/>
                  <a:pt x="2500033" y="712694"/>
                  <a:pt x="2702859" y="726141"/>
                </a:cubicBezTo>
                <a:cubicBezTo>
                  <a:pt x="2905686" y="739588"/>
                  <a:pt x="3053043" y="739588"/>
                  <a:pt x="3200400" y="739588"/>
                </a:cubicBezTo>
              </a:path>
            </a:pathLst>
          </a:custGeom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A1CD8AA-63DE-487F-9522-34F91612EA6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381"/>
          <a:stretch/>
        </p:blipFill>
        <p:spPr>
          <a:xfrm>
            <a:off x="1301927" y="1566443"/>
            <a:ext cx="9588142" cy="52915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56523A0-37A4-435E-90EF-6C631AB77FB9}"/>
              </a:ext>
            </a:extLst>
          </p:cNvPr>
          <p:cNvSpPr txBox="1"/>
          <p:nvPr/>
        </p:nvSpPr>
        <p:spPr>
          <a:xfrm>
            <a:off x="126885" y="736701"/>
            <a:ext cx="120651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rgbClr val="434343"/>
                </a:solidFill>
                <a:latin typeface="+mj-lt"/>
              </a:rPr>
              <a:t>The </a:t>
            </a:r>
            <a:r>
              <a:rPr lang="en-GB" sz="4000" dirty="0">
                <a:solidFill>
                  <a:srgbClr val="C00000"/>
                </a:solidFill>
                <a:latin typeface="+mj-lt"/>
              </a:rPr>
              <a:t>CNS</a:t>
            </a:r>
            <a:r>
              <a:rPr lang="en-GB" sz="4000" dirty="0">
                <a:solidFill>
                  <a:srgbClr val="434343"/>
                </a:solidFill>
                <a:latin typeface="+mj-lt"/>
              </a:rPr>
              <a:t> and </a:t>
            </a:r>
            <a:r>
              <a:rPr lang="en-GB" sz="4000" dirty="0">
                <a:solidFill>
                  <a:srgbClr val="C00000"/>
                </a:solidFill>
                <a:latin typeface="+mj-lt"/>
              </a:rPr>
              <a:t>PNS</a:t>
            </a:r>
            <a:r>
              <a:rPr lang="en-GB" sz="4000" dirty="0">
                <a:solidFill>
                  <a:srgbClr val="434343"/>
                </a:solidFill>
                <a:latin typeface="+mj-lt"/>
              </a:rPr>
              <a:t> have a </a:t>
            </a:r>
            <a:r>
              <a:rPr lang="en-GB" sz="4000" dirty="0">
                <a:solidFill>
                  <a:srgbClr val="C00000"/>
                </a:solidFill>
                <a:latin typeface="+mj-lt"/>
              </a:rPr>
              <a:t>bidirectional communication</a:t>
            </a:r>
            <a:endParaRPr lang="en-GB" sz="40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33E54BB-9893-4F6C-9CE1-D7489D95FFDA}"/>
              </a:ext>
            </a:extLst>
          </p:cNvPr>
          <p:cNvSpPr/>
          <p:nvPr/>
        </p:nvSpPr>
        <p:spPr>
          <a:xfrm>
            <a:off x="6770590" y="2579597"/>
            <a:ext cx="3200400" cy="739588"/>
          </a:xfrm>
          <a:custGeom>
            <a:avLst/>
            <a:gdLst>
              <a:gd name="connsiteX0" fmla="*/ 0 w 3200400"/>
              <a:gd name="connsiteY0" fmla="*/ 0 h 739588"/>
              <a:gd name="connsiteX1" fmla="*/ 201706 w 3200400"/>
              <a:gd name="connsiteY1" fmla="*/ 201706 h 739588"/>
              <a:gd name="connsiteX2" fmla="*/ 578223 w 3200400"/>
              <a:gd name="connsiteY2" fmla="*/ 437029 h 739588"/>
              <a:gd name="connsiteX3" fmla="*/ 1203512 w 3200400"/>
              <a:gd name="connsiteY3" fmla="*/ 564776 h 739588"/>
              <a:gd name="connsiteX4" fmla="*/ 1983441 w 3200400"/>
              <a:gd name="connsiteY4" fmla="*/ 658906 h 739588"/>
              <a:gd name="connsiteX5" fmla="*/ 2702859 w 3200400"/>
              <a:gd name="connsiteY5" fmla="*/ 726141 h 739588"/>
              <a:gd name="connsiteX6" fmla="*/ 3200400 w 3200400"/>
              <a:gd name="connsiteY6" fmla="*/ 739588 h 739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00400" h="739588">
                <a:moveTo>
                  <a:pt x="0" y="0"/>
                </a:moveTo>
                <a:cubicBezTo>
                  <a:pt x="52667" y="64434"/>
                  <a:pt x="105335" y="128868"/>
                  <a:pt x="201706" y="201706"/>
                </a:cubicBezTo>
                <a:cubicBezTo>
                  <a:pt x="298077" y="274544"/>
                  <a:pt x="411256" y="376517"/>
                  <a:pt x="578223" y="437029"/>
                </a:cubicBezTo>
                <a:cubicBezTo>
                  <a:pt x="745190" y="497541"/>
                  <a:pt x="969309" y="527796"/>
                  <a:pt x="1203512" y="564776"/>
                </a:cubicBezTo>
                <a:cubicBezTo>
                  <a:pt x="1437715" y="601756"/>
                  <a:pt x="1733550" y="632012"/>
                  <a:pt x="1983441" y="658906"/>
                </a:cubicBezTo>
                <a:cubicBezTo>
                  <a:pt x="2233332" y="685800"/>
                  <a:pt x="2500033" y="712694"/>
                  <a:pt x="2702859" y="726141"/>
                </a:cubicBezTo>
                <a:cubicBezTo>
                  <a:pt x="2905686" y="739588"/>
                  <a:pt x="3053043" y="739588"/>
                  <a:pt x="3200400" y="739588"/>
                </a:cubicBezTo>
              </a:path>
            </a:pathLst>
          </a:cu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4FA2170-EF30-4E10-A380-CA8B6315DA16}"/>
              </a:ext>
            </a:extLst>
          </p:cNvPr>
          <p:cNvCxnSpPr/>
          <p:nvPr/>
        </p:nvCxnSpPr>
        <p:spPr>
          <a:xfrm flipH="1">
            <a:off x="5077396" y="3852582"/>
            <a:ext cx="53788" cy="2635624"/>
          </a:xfrm>
          <a:prstGeom prst="straightConnector1">
            <a:avLst/>
          </a:prstGeom>
          <a:ln w="38100">
            <a:solidFill>
              <a:srgbClr val="0070C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5ADD560-8565-4E02-BB09-FD467BF872BD}"/>
              </a:ext>
            </a:extLst>
          </p:cNvPr>
          <p:cNvSpPr/>
          <p:nvPr/>
        </p:nvSpPr>
        <p:spPr>
          <a:xfrm flipH="1">
            <a:off x="2317380" y="2579597"/>
            <a:ext cx="3200400" cy="739588"/>
          </a:xfrm>
          <a:custGeom>
            <a:avLst/>
            <a:gdLst>
              <a:gd name="connsiteX0" fmla="*/ 0 w 3200400"/>
              <a:gd name="connsiteY0" fmla="*/ 0 h 739588"/>
              <a:gd name="connsiteX1" fmla="*/ 201706 w 3200400"/>
              <a:gd name="connsiteY1" fmla="*/ 201706 h 739588"/>
              <a:gd name="connsiteX2" fmla="*/ 578223 w 3200400"/>
              <a:gd name="connsiteY2" fmla="*/ 437029 h 739588"/>
              <a:gd name="connsiteX3" fmla="*/ 1203512 w 3200400"/>
              <a:gd name="connsiteY3" fmla="*/ 564776 h 739588"/>
              <a:gd name="connsiteX4" fmla="*/ 1983441 w 3200400"/>
              <a:gd name="connsiteY4" fmla="*/ 658906 h 739588"/>
              <a:gd name="connsiteX5" fmla="*/ 2702859 w 3200400"/>
              <a:gd name="connsiteY5" fmla="*/ 726141 h 739588"/>
              <a:gd name="connsiteX6" fmla="*/ 3200400 w 3200400"/>
              <a:gd name="connsiteY6" fmla="*/ 739588 h 739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00400" h="739588">
                <a:moveTo>
                  <a:pt x="0" y="0"/>
                </a:moveTo>
                <a:cubicBezTo>
                  <a:pt x="52667" y="64434"/>
                  <a:pt x="105335" y="128868"/>
                  <a:pt x="201706" y="201706"/>
                </a:cubicBezTo>
                <a:cubicBezTo>
                  <a:pt x="298077" y="274544"/>
                  <a:pt x="411256" y="376517"/>
                  <a:pt x="578223" y="437029"/>
                </a:cubicBezTo>
                <a:cubicBezTo>
                  <a:pt x="745190" y="497541"/>
                  <a:pt x="969309" y="527796"/>
                  <a:pt x="1203512" y="564776"/>
                </a:cubicBezTo>
                <a:cubicBezTo>
                  <a:pt x="1437715" y="601756"/>
                  <a:pt x="1733550" y="632012"/>
                  <a:pt x="1983441" y="658906"/>
                </a:cubicBezTo>
                <a:cubicBezTo>
                  <a:pt x="2233332" y="685800"/>
                  <a:pt x="2500033" y="712694"/>
                  <a:pt x="2702859" y="726141"/>
                </a:cubicBezTo>
                <a:cubicBezTo>
                  <a:pt x="2905686" y="739588"/>
                  <a:pt x="3053043" y="739588"/>
                  <a:pt x="3200400" y="739588"/>
                </a:cubicBezTo>
              </a:path>
            </a:pathLst>
          </a:custGeom>
          <a:ln w="38100" cap="flat" cmpd="sng" algn="ctr">
            <a:solidFill>
              <a:srgbClr val="0070C0"/>
            </a:solidFill>
            <a:prstDash val="solid"/>
            <a:round/>
            <a:headEnd type="arrow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04A01A5-CA58-47A9-9DBD-B8CD30D90774}"/>
              </a:ext>
            </a:extLst>
          </p:cNvPr>
          <p:cNvCxnSpPr/>
          <p:nvPr/>
        </p:nvCxnSpPr>
        <p:spPr>
          <a:xfrm flipH="1">
            <a:off x="5076265" y="3852582"/>
            <a:ext cx="53788" cy="2635624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350A74A-6718-4444-92BD-DE053BC18A6D}"/>
              </a:ext>
            </a:extLst>
          </p:cNvPr>
          <p:cNvCxnSpPr>
            <a:cxnSpLocks/>
          </p:cNvCxnSpPr>
          <p:nvPr/>
        </p:nvCxnSpPr>
        <p:spPr>
          <a:xfrm>
            <a:off x="7061949" y="3852582"/>
            <a:ext cx="53788" cy="2635624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F5BEA08-DA26-4380-BEB2-C7E1FB1312E5}"/>
              </a:ext>
            </a:extLst>
          </p:cNvPr>
          <p:cNvCxnSpPr>
            <a:cxnSpLocks/>
          </p:cNvCxnSpPr>
          <p:nvPr/>
        </p:nvCxnSpPr>
        <p:spPr>
          <a:xfrm>
            <a:off x="7061949" y="3852582"/>
            <a:ext cx="53788" cy="2635624"/>
          </a:xfrm>
          <a:prstGeom prst="straightConnector1">
            <a:avLst/>
          </a:prstGeom>
          <a:ln w="38100">
            <a:solidFill>
              <a:srgbClr val="0070C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034E69E-36A5-4F47-B3DE-60DD9E88BC13}"/>
              </a:ext>
            </a:extLst>
          </p:cNvPr>
          <p:cNvSpPr/>
          <p:nvPr/>
        </p:nvSpPr>
        <p:spPr>
          <a:xfrm>
            <a:off x="6795238" y="2579597"/>
            <a:ext cx="3200400" cy="739588"/>
          </a:xfrm>
          <a:custGeom>
            <a:avLst/>
            <a:gdLst>
              <a:gd name="connsiteX0" fmla="*/ 0 w 3200400"/>
              <a:gd name="connsiteY0" fmla="*/ 0 h 739588"/>
              <a:gd name="connsiteX1" fmla="*/ 201706 w 3200400"/>
              <a:gd name="connsiteY1" fmla="*/ 201706 h 739588"/>
              <a:gd name="connsiteX2" fmla="*/ 578223 w 3200400"/>
              <a:gd name="connsiteY2" fmla="*/ 437029 h 739588"/>
              <a:gd name="connsiteX3" fmla="*/ 1203512 w 3200400"/>
              <a:gd name="connsiteY3" fmla="*/ 564776 h 739588"/>
              <a:gd name="connsiteX4" fmla="*/ 1983441 w 3200400"/>
              <a:gd name="connsiteY4" fmla="*/ 658906 h 739588"/>
              <a:gd name="connsiteX5" fmla="*/ 2702859 w 3200400"/>
              <a:gd name="connsiteY5" fmla="*/ 726141 h 739588"/>
              <a:gd name="connsiteX6" fmla="*/ 3200400 w 3200400"/>
              <a:gd name="connsiteY6" fmla="*/ 739588 h 739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00400" h="739588">
                <a:moveTo>
                  <a:pt x="0" y="0"/>
                </a:moveTo>
                <a:cubicBezTo>
                  <a:pt x="52667" y="64434"/>
                  <a:pt x="105335" y="128868"/>
                  <a:pt x="201706" y="201706"/>
                </a:cubicBezTo>
                <a:cubicBezTo>
                  <a:pt x="298077" y="274544"/>
                  <a:pt x="411256" y="376517"/>
                  <a:pt x="578223" y="437029"/>
                </a:cubicBezTo>
                <a:cubicBezTo>
                  <a:pt x="745190" y="497541"/>
                  <a:pt x="969309" y="527796"/>
                  <a:pt x="1203512" y="564776"/>
                </a:cubicBezTo>
                <a:cubicBezTo>
                  <a:pt x="1437715" y="601756"/>
                  <a:pt x="1733550" y="632012"/>
                  <a:pt x="1983441" y="658906"/>
                </a:cubicBezTo>
                <a:cubicBezTo>
                  <a:pt x="2233332" y="685800"/>
                  <a:pt x="2500033" y="712694"/>
                  <a:pt x="2702859" y="726141"/>
                </a:cubicBezTo>
                <a:cubicBezTo>
                  <a:pt x="2905686" y="739588"/>
                  <a:pt x="3053043" y="739588"/>
                  <a:pt x="3200400" y="739588"/>
                </a:cubicBezTo>
              </a:path>
            </a:pathLst>
          </a:custGeom>
          <a:ln w="38100" cap="flat" cmpd="sng" algn="ctr">
            <a:solidFill>
              <a:schemeClr val="accent1"/>
            </a:solidFill>
            <a:prstDash val="solid"/>
            <a:round/>
            <a:headEnd type="arrow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5823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6" grpId="0"/>
      <p:bldP spid="6" grpId="1"/>
      <p:bldP spid="9" grpId="0" animBg="1"/>
      <p:bldP spid="9" grpId="1" animBg="1"/>
      <p:bldP spid="10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B618461-7CA7-46C0-ADA1-917C8FF4D0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840"/>
          <a:stretch/>
        </p:blipFill>
        <p:spPr>
          <a:xfrm>
            <a:off x="1536622" y="1587009"/>
            <a:ext cx="9118756" cy="52709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56523A0-37A4-435E-90EF-6C631AB77FB9}"/>
              </a:ext>
            </a:extLst>
          </p:cNvPr>
          <p:cNvSpPr txBox="1"/>
          <p:nvPr/>
        </p:nvSpPr>
        <p:spPr>
          <a:xfrm>
            <a:off x="63442" y="366066"/>
            <a:ext cx="12065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434343"/>
                </a:solidFill>
                <a:latin typeface="+mj-lt"/>
              </a:rPr>
              <a:t>The brain </a:t>
            </a:r>
            <a:r>
              <a:rPr lang="en-GB" sz="3600" dirty="0">
                <a:solidFill>
                  <a:srgbClr val="C00000"/>
                </a:solidFill>
                <a:latin typeface="+mj-lt"/>
              </a:rPr>
              <a:t>sends messages</a:t>
            </a:r>
            <a:r>
              <a:rPr lang="en-GB" sz="3600" dirty="0">
                <a:solidFill>
                  <a:srgbClr val="434343"/>
                </a:solidFill>
                <a:latin typeface="+mj-lt"/>
              </a:rPr>
              <a:t> to the </a:t>
            </a:r>
            <a:r>
              <a:rPr lang="en-GB" sz="3600" dirty="0">
                <a:solidFill>
                  <a:srgbClr val="C00000"/>
                </a:solidFill>
                <a:latin typeface="+mj-lt"/>
              </a:rPr>
              <a:t>opposite</a:t>
            </a:r>
            <a:r>
              <a:rPr lang="en-GB" sz="3600" dirty="0">
                <a:solidFill>
                  <a:srgbClr val="434343"/>
                </a:solidFill>
                <a:latin typeface="+mj-lt"/>
              </a:rPr>
              <a:t> side of the body</a:t>
            </a:r>
            <a:endParaRPr lang="en-GB" sz="3600" b="1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33E54BB-9893-4F6C-9CE1-D7489D95FFDA}"/>
              </a:ext>
            </a:extLst>
          </p:cNvPr>
          <p:cNvSpPr/>
          <p:nvPr/>
        </p:nvSpPr>
        <p:spPr>
          <a:xfrm>
            <a:off x="6770590" y="2579597"/>
            <a:ext cx="3200400" cy="739588"/>
          </a:xfrm>
          <a:custGeom>
            <a:avLst/>
            <a:gdLst>
              <a:gd name="connsiteX0" fmla="*/ 0 w 3200400"/>
              <a:gd name="connsiteY0" fmla="*/ 0 h 739588"/>
              <a:gd name="connsiteX1" fmla="*/ 201706 w 3200400"/>
              <a:gd name="connsiteY1" fmla="*/ 201706 h 739588"/>
              <a:gd name="connsiteX2" fmla="*/ 578223 w 3200400"/>
              <a:gd name="connsiteY2" fmla="*/ 437029 h 739588"/>
              <a:gd name="connsiteX3" fmla="*/ 1203512 w 3200400"/>
              <a:gd name="connsiteY3" fmla="*/ 564776 h 739588"/>
              <a:gd name="connsiteX4" fmla="*/ 1983441 w 3200400"/>
              <a:gd name="connsiteY4" fmla="*/ 658906 h 739588"/>
              <a:gd name="connsiteX5" fmla="*/ 2702859 w 3200400"/>
              <a:gd name="connsiteY5" fmla="*/ 726141 h 739588"/>
              <a:gd name="connsiteX6" fmla="*/ 3200400 w 3200400"/>
              <a:gd name="connsiteY6" fmla="*/ 739588 h 739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00400" h="739588">
                <a:moveTo>
                  <a:pt x="0" y="0"/>
                </a:moveTo>
                <a:cubicBezTo>
                  <a:pt x="52667" y="64434"/>
                  <a:pt x="105335" y="128868"/>
                  <a:pt x="201706" y="201706"/>
                </a:cubicBezTo>
                <a:cubicBezTo>
                  <a:pt x="298077" y="274544"/>
                  <a:pt x="411256" y="376517"/>
                  <a:pt x="578223" y="437029"/>
                </a:cubicBezTo>
                <a:cubicBezTo>
                  <a:pt x="745190" y="497541"/>
                  <a:pt x="969309" y="527796"/>
                  <a:pt x="1203512" y="564776"/>
                </a:cubicBezTo>
                <a:cubicBezTo>
                  <a:pt x="1437715" y="601756"/>
                  <a:pt x="1733550" y="632012"/>
                  <a:pt x="1983441" y="658906"/>
                </a:cubicBezTo>
                <a:cubicBezTo>
                  <a:pt x="2233332" y="685800"/>
                  <a:pt x="2500033" y="712694"/>
                  <a:pt x="2702859" y="726141"/>
                </a:cubicBezTo>
                <a:cubicBezTo>
                  <a:pt x="2905686" y="739588"/>
                  <a:pt x="3053043" y="739588"/>
                  <a:pt x="3200400" y="739588"/>
                </a:cubicBezTo>
              </a:path>
            </a:pathLst>
          </a:cu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5ADD560-8565-4E02-BB09-FD467BF872BD}"/>
              </a:ext>
            </a:extLst>
          </p:cNvPr>
          <p:cNvSpPr/>
          <p:nvPr/>
        </p:nvSpPr>
        <p:spPr>
          <a:xfrm flipH="1">
            <a:off x="2317380" y="2579597"/>
            <a:ext cx="3200400" cy="739588"/>
          </a:xfrm>
          <a:custGeom>
            <a:avLst/>
            <a:gdLst>
              <a:gd name="connsiteX0" fmla="*/ 0 w 3200400"/>
              <a:gd name="connsiteY0" fmla="*/ 0 h 739588"/>
              <a:gd name="connsiteX1" fmla="*/ 201706 w 3200400"/>
              <a:gd name="connsiteY1" fmla="*/ 201706 h 739588"/>
              <a:gd name="connsiteX2" fmla="*/ 578223 w 3200400"/>
              <a:gd name="connsiteY2" fmla="*/ 437029 h 739588"/>
              <a:gd name="connsiteX3" fmla="*/ 1203512 w 3200400"/>
              <a:gd name="connsiteY3" fmla="*/ 564776 h 739588"/>
              <a:gd name="connsiteX4" fmla="*/ 1983441 w 3200400"/>
              <a:gd name="connsiteY4" fmla="*/ 658906 h 739588"/>
              <a:gd name="connsiteX5" fmla="*/ 2702859 w 3200400"/>
              <a:gd name="connsiteY5" fmla="*/ 726141 h 739588"/>
              <a:gd name="connsiteX6" fmla="*/ 3200400 w 3200400"/>
              <a:gd name="connsiteY6" fmla="*/ 739588 h 739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00400" h="739588">
                <a:moveTo>
                  <a:pt x="0" y="0"/>
                </a:moveTo>
                <a:cubicBezTo>
                  <a:pt x="52667" y="64434"/>
                  <a:pt x="105335" y="128868"/>
                  <a:pt x="201706" y="201706"/>
                </a:cubicBezTo>
                <a:cubicBezTo>
                  <a:pt x="298077" y="274544"/>
                  <a:pt x="411256" y="376517"/>
                  <a:pt x="578223" y="437029"/>
                </a:cubicBezTo>
                <a:cubicBezTo>
                  <a:pt x="745190" y="497541"/>
                  <a:pt x="969309" y="527796"/>
                  <a:pt x="1203512" y="564776"/>
                </a:cubicBezTo>
                <a:cubicBezTo>
                  <a:pt x="1437715" y="601756"/>
                  <a:pt x="1733550" y="632012"/>
                  <a:pt x="1983441" y="658906"/>
                </a:cubicBezTo>
                <a:cubicBezTo>
                  <a:pt x="2233332" y="685800"/>
                  <a:pt x="2500033" y="712694"/>
                  <a:pt x="2702859" y="726141"/>
                </a:cubicBezTo>
                <a:cubicBezTo>
                  <a:pt x="2905686" y="739588"/>
                  <a:pt x="3053043" y="739588"/>
                  <a:pt x="3200400" y="739588"/>
                </a:cubicBezTo>
              </a:path>
            </a:pathLst>
          </a:custGeom>
          <a:ln w="38100" cap="flat" cmpd="sng" algn="ctr">
            <a:solidFill>
              <a:srgbClr val="C00000"/>
            </a:solidFill>
            <a:prstDash val="solid"/>
            <a:round/>
            <a:headEnd type="arrow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04A01A5-CA58-47A9-9DBD-B8CD30D90774}"/>
              </a:ext>
            </a:extLst>
          </p:cNvPr>
          <p:cNvCxnSpPr/>
          <p:nvPr/>
        </p:nvCxnSpPr>
        <p:spPr>
          <a:xfrm flipH="1">
            <a:off x="5076265" y="3852582"/>
            <a:ext cx="53788" cy="2635624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350A74A-6718-4444-92BD-DE053BC18A6D}"/>
              </a:ext>
            </a:extLst>
          </p:cNvPr>
          <p:cNvCxnSpPr>
            <a:cxnSpLocks/>
          </p:cNvCxnSpPr>
          <p:nvPr/>
        </p:nvCxnSpPr>
        <p:spPr>
          <a:xfrm>
            <a:off x="7061949" y="3852582"/>
            <a:ext cx="53788" cy="2635624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F5BEA08-DA26-4380-BEB2-C7E1FB1312E5}"/>
              </a:ext>
            </a:extLst>
          </p:cNvPr>
          <p:cNvCxnSpPr>
            <a:cxnSpLocks/>
          </p:cNvCxnSpPr>
          <p:nvPr/>
        </p:nvCxnSpPr>
        <p:spPr>
          <a:xfrm>
            <a:off x="7061949" y="3852582"/>
            <a:ext cx="53788" cy="2635624"/>
          </a:xfrm>
          <a:prstGeom prst="straightConnector1">
            <a:avLst/>
          </a:prstGeom>
          <a:ln w="38100">
            <a:solidFill>
              <a:srgbClr val="0070C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4FA2170-EF30-4E10-A380-CA8B6315DA16}"/>
              </a:ext>
            </a:extLst>
          </p:cNvPr>
          <p:cNvCxnSpPr/>
          <p:nvPr/>
        </p:nvCxnSpPr>
        <p:spPr>
          <a:xfrm flipH="1">
            <a:off x="5077396" y="3852582"/>
            <a:ext cx="53788" cy="2635624"/>
          </a:xfrm>
          <a:prstGeom prst="straightConnector1">
            <a:avLst/>
          </a:prstGeom>
          <a:ln w="38100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034E69E-36A5-4F47-B3DE-60DD9E88BC13}"/>
              </a:ext>
            </a:extLst>
          </p:cNvPr>
          <p:cNvSpPr/>
          <p:nvPr/>
        </p:nvSpPr>
        <p:spPr>
          <a:xfrm>
            <a:off x="6795238" y="2579597"/>
            <a:ext cx="3200400" cy="739588"/>
          </a:xfrm>
          <a:custGeom>
            <a:avLst/>
            <a:gdLst>
              <a:gd name="connsiteX0" fmla="*/ 0 w 3200400"/>
              <a:gd name="connsiteY0" fmla="*/ 0 h 739588"/>
              <a:gd name="connsiteX1" fmla="*/ 201706 w 3200400"/>
              <a:gd name="connsiteY1" fmla="*/ 201706 h 739588"/>
              <a:gd name="connsiteX2" fmla="*/ 578223 w 3200400"/>
              <a:gd name="connsiteY2" fmla="*/ 437029 h 739588"/>
              <a:gd name="connsiteX3" fmla="*/ 1203512 w 3200400"/>
              <a:gd name="connsiteY3" fmla="*/ 564776 h 739588"/>
              <a:gd name="connsiteX4" fmla="*/ 1983441 w 3200400"/>
              <a:gd name="connsiteY4" fmla="*/ 658906 h 739588"/>
              <a:gd name="connsiteX5" fmla="*/ 2702859 w 3200400"/>
              <a:gd name="connsiteY5" fmla="*/ 726141 h 739588"/>
              <a:gd name="connsiteX6" fmla="*/ 3200400 w 3200400"/>
              <a:gd name="connsiteY6" fmla="*/ 739588 h 739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00400" h="739588">
                <a:moveTo>
                  <a:pt x="0" y="0"/>
                </a:moveTo>
                <a:cubicBezTo>
                  <a:pt x="52667" y="64434"/>
                  <a:pt x="105335" y="128868"/>
                  <a:pt x="201706" y="201706"/>
                </a:cubicBezTo>
                <a:cubicBezTo>
                  <a:pt x="298077" y="274544"/>
                  <a:pt x="411256" y="376517"/>
                  <a:pt x="578223" y="437029"/>
                </a:cubicBezTo>
                <a:cubicBezTo>
                  <a:pt x="745190" y="497541"/>
                  <a:pt x="969309" y="527796"/>
                  <a:pt x="1203512" y="564776"/>
                </a:cubicBezTo>
                <a:cubicBezTo>
                  <a:pt x="1437715" y="601756"/>
                  <a:pt x="1733550" y="632012"/>
                  <a:pt x="1983441" y="658906"/>
                </a:cubicBezTo>
                <a:cubicBezTo>
                  <a:pt x="2233332" y="685800"/>
                  <a:pt x="2500033" y="712694"/>
                  <a:pt x="2702859" y="726141"/>
                </a:cubicBezTo>
                <a:cubicBezTo>
                  <a:pt x="2905686" y="739588"/>
                  <a:pt x="3053043" y="739588"/>
                  <a:pt x="3200400" y="739588"/>
                </a:cubicBezTo>
              </a:path>
            </a:pathLst>
          </a:custGeom>
          <a:ln w="38100" cap="flat" cmpd="sng" algn="ctr">
            <a:solidFill>
              <a:schemeClr val="accent1"/>
            </a:solidFill>
            <a:prstDash val="solid"/>
            <a:round/>
            <a:headEnd type="arrow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B38B31E-53D7-40D0-8A01-04B2DA23510B}"/>
              </a:ext>
            </a:extLst>
          </p:cNvPr>
          <p:cNvSpPr/>
          <p:nvPr/>
        </p:nvSpPr>
        <p:spPr>
          <a:xfrm flipH="1">
            <a:off x="2301687" y="2579597"/>
            <a:ext cx="3200400" cy="739588"/>
          </a:xfrm>
          <a:custGeom>
            <a:avLst/>
            <a:gdLst>
              <a:gd name="connsiteX0" fmla="*/ 0 w 3200400"/>
              <a:gd name="connsiteY0" fmla="*/ 0 h 739588"/>
              <a:gd name="connsiteX1" fmla="*/ 201706 w 3200400"/>
              <a:gd name="connsiteY1" fmla="*/ 201706 h 739588"/>
              <a:gd name="connsiteX2" fmla="*/ 578223 w 3200400"/>
              <a:gd name="connsiteY2" fmla="*/ 437029 h 739588"/>
              <a:gd name="connsiteX3" fmla="*/ 1203512 w 3200400"/>
              <a:gd name="connsiteY3" fmla="*/ 564776 h 739588"/>
              <a:gd name="connsiteX4" fmla="*/ 1983441 w 3200400"/>
              <a:gd name="connsiteY4" fmla="*/ 658906 h 739588"/>
              <a:gd name="connsiteX5" fmla="*/ 2702859 w 3200400"/>
              <a:gd name="connsiteY5" fmla="*/ 726141 h 739588"/>
              <a:gd name="connsiteX6" fmla="*/ 3200400 w 3200400"/>
              <a:gd name="connsiteY6" fmla="*/ 739588 h 739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00400" h="739588">
                <a:moveTo>
                  <a:pt x="0" y="0"/>
                </a:moveTo>
                <a:cubicBezTo>
                  <a:pt x="52667" y="64434"/>
                  <a:pt x="105335" y="128868"/>
                  <a:pt x="201706" y="201706"/>
                </a:cubicBezTo>
                <a:cubicBezTo>
                  <a:pt x="298077" y="274544"/>
                  <a:pt x="411256" y="376517"/>
                  <a:pt x="578223" y="437029"/>
                </a:cubicBezTo>
                <a:cubicBezTo>
                  <a:pt x="745190" y="497541"/>
                  <a:pt x="969309" y="527796"/>
                  <a:pt x="1203512" y="564776"/>
                </a:cubicBezTo>
                <a:cubicBezTo>
                  <a:pt x="1437715" y="601756"/>
                  <a:pt x="1733550" y="632012"/>
                  <a:pt x="1983441" y="658906"/>
                </a:cubicBezTo>
                <a:cubicBezTo>
                  <a:pt x="2233332" y="685800"/>
                  <a:pt x="2500033" y="712694"/>
                  <a:pt x="2702859" y="726141"/>
                </a:cubicBezTo>
                <a:cubicBezTo>
                  <a:pt x="2905686" y="739588"/>
                  <a:pt x="3053043" y="739588"/>
                  <a:pt x="3200400" y="739588"/>
                </a:cubicBezTo>
              </a:path>
            </a:pathLst>
          </a:custGeom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7D675E3-0A2E-412E-A871-9222F9C98585}"/>
              </a:ext>
            </a:extLst>
          </p:cNvPr>
          <p:cNvSpPr txBox="1"/>
          <p:nvPr/>
        </p:nvSpPr>
        <p:spPr>
          <a:xfrm>
            <a:off x="63441" y="357103"/>
            <a:ext cx="12065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434343"/>
                </a:solidFill>
                <a:latin typeface="+mj-lt"/>
              </a:rPr>
              <a:t>The brain </a:t>
            </a:r>
            <a:r>
              <a:rPr lang="en-GB" sz="3600" dirty="0">
                <a:solidFill>
                  <a:srgbClr val="C00000"/>
                </a:solidFill>
                <a:latin typeface="+mj-lt"/>
              </a:rPr>
              <a:t>receives messages</a:t>
            </a:r>
            <a:r>
              <a:rPr lang="en-GB" sz="3600" dirty="0">
                <a:solidFill>
                  <a:srgbClr val="434343"/>
                </a:solidFill>
                <a:latin typeface="+mj-lt"/>
              </a:rPr>
              <a:t> from the </a:t>
            </a:r>
            <a:r>
              <a:rPr lang="en-GB" sz="3600" dirty="0">
                <a:solidFill>
                  <a:srgbClr val="C00000"/>
                </a:solidFill>
                <a:latin typeface="+mj-lt"/>
              </a:rPr>
              <a:t>opposite</a:t>
            </a:r>
            <a:r>
              <a:rPr lang="en-GB" sz="3600" dirty="0">
                <a:solidFill>
                  <a:srgbClr val="434343"/>
                </a:solidFill>
                <a:latin typeface="+mj-lt"/>
              </a:rPr>
              <a:t> side of the body</a:t>
            </a:r>
            <a:endParaRPr lang="en-GB" sz="3600" b="1" dirty="0">
              <a:solidFill>
                <a:srgbClr val="43434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84973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9" grpId="0" animBg="1"/>
      <p:bldP spid="9" grpId="1" animBg="1"/>
      <p:bldP spid="10" grpId="0" animBg="1"/>
      <p:bldP spid="16" grpId="0" animBg="1"/>
      <p:bldP spid="17" grpId="0" animBg="1"/>
      <p:bldP spid="17" grpId="1" animBg="1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EAF38-DBAE-514F-88FF-4BACBE5821DF}"/>
              </a:ext>
            </a:extLst>
          </p:cNvPr>
          <p:cNvSpPr/>
          <p:nvPr/>
        </p:nvSpPr>
        <p:spPr>
          <a:xfrm>
            <a:off x="831272" y="501457"/>
            <a:ext cx="110559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dirty="0">
                <a:latin typeface="+mj-lt"/>
              </a:rPr>
              <a:t>The PNS has two main divisions: </a:t>
            </a:r>
            <a:r>
              <a:rPr lang="en-GB" sz="4000" dirty="0">
                <a:solidFill>
                  <a:schemeClr val="accent6"/>
                </a:solidFill>
                <a:latin typeface="+mj-lt"/>
              </a:rPr>
              <a:t>Sensory</a:t>
            </a:r>
            <a:r>
              <a:rPr lang="en-GB" sz="4000" dirty="0">
                <a:latin typeface="+mj-lt"/>
              </a:rPr>
              <a:t> and </a:t>
            </a:r>
            <a:r>
              <a:rPr lang="en-GB" sz="4000" dirty="0">
                <a:solidFill>
                  <a:schemeClr val="accent1"/>
                </a:solidFill>
                <a:latin typeface="+mj-lt"/>
              </a:rPr>
              <a:t>Motor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625D130-743B-4E4C-80C0-BC46068546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5238" y="1885471"/>
            <a:ext cx="6166762" cy="6347341"/>
          </a:xfrm>
          <a:prstGeom prst="rect">
            <a:avLst/>
          </a:prstGeom>
        </p:spPr>
      </p:pic>
      <p:sp>
        <p:nvSpPr>
          <p:cNvPr id="22" name="Freeform: Shape 9">
            <a:extLst>
              <a:ext uri="{FF2B5EF4-FFF2-40B4-BE49-F238E27FC236}">
                <a16:creationId xmlns:a16="http://schemas.microsoft.com/office/drawing/2014/main" id="{35D3B2F9-2270-0C40-9F4F-73FC173303B0}"/>
              </a:ext>
            </a:extLst>
          </p:cNvPr>
          <p:cNvSpPr/>
          <p:nvPr/>
        </p:nvSpPr>
        <p:spPr>
          <a:xfrm flipH="1">
            <a:off x="5614762" y="2179411"/>
            <a:ext cx="3200400" cy="739588"/>
          </a:xfrm>
          <a:custGeom>
            <a:avLst/>
            <a:gdLst>
              <a:gd name="connsiteX0" fmla="*/ 0 w 3200400"/>
              <a:gd name="connsiteY0" fmla="*/ 0 h 739588"/>
              <a:gd name="connsiteX1" fmla="*/ 201706 w 3200400"/>
              <a:gd name="connsiteY1" fmla="*/ 201706 h 739588"/>
              <a:gd name="connsiteX2" fmla="*/ 578223 w 3200400"/>
              <a:gd name="connsiteY2" fmla="*/ 437029 h 739588"/>
              <a:gd name="connsiteX3" fmla="*/ 1203512 w 3200400"/>
              <a:gd name="connsiteY3" fmla="*/ 564776 h 739588"/>
              <a:gd name="connsiteX4" fmla="*/ 1983441 w 3200400"/>
              <a:gd name="connsiteY4" fmla="*/ 658906 h 739588"/>
              <a:gd name="connsiteX5" fmla="*/ 2702859 w 3200400"/>
              <a:gd name="connsiteY5" fmla="*/ 726141 h 739588"/>
              <a:gd name="connsiteX6" fmla="*/ 3200400 w 3200400"/>
              <a:gd name="connsiteY6" fmla="*/ 739588 h 739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00400" h="739588">
                <a:moveTo>
                  <a:pt x="0" y="0"/>
                </a:moveTo>
                <a:cubicBezTo>
                  <a:pt x="52667" y="64434"/>
                  <a:pt x="105335" y="128868"/>
                  <a:pt x="201706" y="201706"/>
                </a:cubicBezTo>
                <a:cubicBezTo>
                  <a:pt x="298077" y="274544"/>
                  <a:pt x="411256" y="376517"/>
                  <a:pt x="578223" y="437029"/>
                </a:cubicBezTo>
                <a:cubicBezTo>
                  <a:pt x="745190" y="497541"/>
                  <a:pt x="969309" y="527796"/>
                  <a:pt x="1203512" y="564776"/>
                </a:cubicBezTo>
                <a:cubicBezTo>
                  <a:pt x="1437715" y="601756"/>
                  <a:pt x="1733550" y="632012"/>
                  <a:pt x="1983441" y="658906"/>
                </a:cubicBezTo>
                <a:cubicBezTo>
                  <a:pt x="2233332" y="685800"/>
                  <a:pt x="2500033" y="712694"/>
                  <a:pt x="2702859" y="726141"/>
                </a:cubicBezTo>
                <a:cubicBezTo>
                  <a:pt x="2905686" y="739588"/>
                  <a:pt x="3053043" y="739588"/>
                  <a:pt x="3200400" y="739588"/>
                </a:cubicBezTo>
              </a:path>
            </a:pathLst>
          </a:custGeom>
          <a:ln w="38100" cap="flat" cmpd="sng" algn="ctr">
            <a:solidFill>
              <a:schemeClr val="accent6"/>
            </a:solidFill>
            <a:prstDash val="solid"/>
            <a:round/>
            <a:headEnd type="arrow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Freeform: Shape 9">
            <a:extLst>
              <a:ext uri="{FF2B5EF4-FFF2-40B4-BE49-F238E27FC236}">
                <a16:creationId xmlns:a16="http://schemas.microsoft.com/office/drawing/2014/main" id="{AE143779-DD72-A64E-975D-F55E826CE19B}"/>
              </a:ext>
            </a:extLst>
          </p:cNvPr>
          <p:cNvSpPr/>
          <p:nvPr/>
        </p:nvSpPr>
        <p:spPr>
          <a:xfrm flipH="1">
            <a:off x="5644067" y="2349395"/>
            <a:ext cx="3200400" cy="739588"/>
          </a:xfrm>
          <a:custGeom>
            <a:avLst/>
            <a:gdLst>
              <a:gd name="connsiteX0" fmla="*/ 0 w 3200400"/>
              <a:gd name="connsiteY0" fmla="*/ 0 h 739588"/>
              <a:gd name="connsiteX1" fmla="*/ 201706 w 3200400"/>
              <a:gd name="connsiteY1" fmla="*/ 201706 h 739588"/>
              <a:gd name="connsiteX2" fmla="*/ 578223 w 3200400"/>
              <a:gd name="connsiteY2" fmla="*/ 437029 h 739588"/>
              <a:gd name="connsiteX3" fmla="*/ 1203512 w 3200400"/>
              <a:gd name="connsiteY3" fmla="*/ 564776 h 739588"/>
              <a:gd name="connsiteX4" fmla="*/ 1983441 w 3200400"/>
              <a:gd name="connsiteY4" fmla="*/ 658906 h 739588"/>
              <a:gd name="connsiteX5" fmla="*/ 2702859 w 3200400"/>
              <a:gd name="connsiteY5" fmla="*/ 726141 h 739588"/>
              <a:gd name="connsiteX6" fmla="*/ 3200400 w 3200400"/>
              <a:gd name="connsiteY6" fmla="*/ 739588 h 739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00400" h="739588">
                <a:moveTo>
                  <a:pt x="0" y="0"/>
                </a:moveTo>
                <a:cubicBezTo>
                  <a:pt x="52667" y="64434"/>
                  <a:pt x="105335" y="128868"/>
                  <a:pt x="201706" y="201706"/>
                </a:cubicBezTo>
                <a:cubicBezTo>
                  <a:pt x="298077" y="274544"/>
                  <a:pt x="411256" y="376517"/>
                  <a:pt x="578223" y="437029"/>
                </a:cubicBezTo>
                <a:cubicBezTo>
                  <a:pt x="745190" y="497541"/>
                  <a:pt x="969309" y="527796"/>
                  <a:pt x="1203512" y="564776"/>
                </a:cubicBezTo>
                <a:cubicBezTo>
                  <a:pt x="1437715" y="601756"/>
                  <a:pt x="1733550" y="632012"/>
                  <a:pt x="1983441" y="658906"/>
                </a:cubicBezTo>
                <a:cubicBezTo>
                  <a:pt x="2233332" y="685800"/>
                  <a:pt x="2500033" y="712694"/>
                  <a:pt x="2702859" y="726141"/>
                </a:cubicBezTo>
                <a:cubicBezTo>
                  <a:pt x="2905686" y="739588"/>
                  <a:pt x="3053043" y="739588"/>
                  <a:pt x="3200400" y="739588"/>
                </a:cubicBezTo>
              </a:path>
            </a:pathLst>
          </a:cu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F4A71B-2D23-D541-8EE1-48AC5D92FC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0040" y="2126656"/>
            <a:ext cx="864038" cy="73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805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" accel="100000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" accel="100000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" decel="100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" decel="100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a8cfbb9-3c71-464a-b11d-7048d50cec72">
      <UserInfo>
        <DisplayName/>
        <AccountId xsi:nil="true"/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46EE34FCCA3D419F78902AA5F1A70F" ma:contentTypeVersion="12" ma:contentTypeDescription="Create a new document." ma:contentTypeScope="" ma:versionID="c9ed7a6f8a07027933903dca5b597b6e">
  <xsd:schema xmlns:xsd="http://www.w3.org/2001/XMLSchema" xmlns:xs="http://www.w3.org/2001/XMLSchema" xmlns:p="http://schemas.microsoft.com/office/2006/metadata/properties" xmlns:ns2="a43410e6-35a1-4351-a940-33e45c1f74a6" xmlns:ns3="6a8cfbb9-3c71-464a-b11d-7048d50cec72" targetNamespace="http://schemas.microsoft.com/office/2006/metadata/properties" ma:root="true" ma:fieldsID="b743447d8a34f967d82b9b9b6bb0b3fe" ns2:_="" ns3:_="">
    <xsd:import namespace="a43410e6-35a1-4351-a940-33e45c1f74a6"/>
    <xsd:import namespace="6a8cfbb9-3c71-464a-b11d-7048d50cec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3410e6-35a1-4351-a940-33e45c1f74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8cfbb9-3c71-464a-b11d-7048d50cec7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D7CA969-087D-47ED-AC74-B616993D656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23A4904-F1D4-4B2F-8699-70A84ED3B362}">
  <ds:schemaRefs>
    <ds:schemaRef ds:uri="http://schemas.microsoft.com/office/2006/metadata/properties"/>
    <ds:schemaRef ds:uri="http://schemas.microsoft.com/office/infopath/2007/PartnerControls"/>
    <ds:schemaRef ds:uri="6a8cfbb9-3c71-464a-b11d-7048d50cec72"/>
  </ds:schemaRefs>
</ds:datastoreItem>
</file>

<file path=customXml/itemProps3.xml><?xml version="1.0" encoding="utf-8"?>
<ds:datastoreItem xmlns:ds="http://schemas.openxmlformats.org/officeDocument/2006/customXml" ds:itemID="{003091B5-DE52-4F8F-893E-8D26EF3265E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3410e6-35a1-4351-a940-33e45c1f74a6"/>
    <ds:schemaRef ds:uri="6a8cfbb9-3c71-464a-b11d-7048d50cec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1724</TotalTime>
  <Words>390</Words>
  <Application>Microsoft Office PowerPoint</Application>
  <PresentationFormat>Widescreen</PresentationFormat>
  <Paragraphs>83</Paragraphs>
  <Slides>15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Alexander Collcutt</dc:creator>
  <cp:lastModifiedBy>Lydia Bown</cp:lastModifiedBy>
  <cp:revision>110</cp:revision>
  <dcterms:created xsi:type="dcterms:W3CDTF">2019-01-04T13:08:38Z</dcterms:created>
  <dcterms:modified xsi:type="dcterms:W3CDTF">2020-03-31T15:43:40Z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0x0101005646EE34FCCA3D419F78902AA5F1A70F</vt:lpwstr>
  </property>
  <property fmtid="{D5CDD505-2E9C-101B-9397-08002B2CF9AE}" pid="3" name="Order">
    <vt:r8>2263500</vt:r8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  <property fmtid="{D5CDD505-2E9C-101B-9397-08002B2CF9AE}" pid="7" name="xd_Signature">
    <vt:bool>false</vt:bool>
  </property>
  <property fmtid="{D5CDD505-2E9C-101B-9397-08002B2CF9AE}" pid="8" name="xd_ProgID">
    <vt:lpwstr/>
  </property>
  <property fmtid="{D5CDD505-2E9C-101B-9397-08002B2CF9AE}" pid="9" name="TemplateUrl">
    <vt:lpwstr/>
  </property>
</Properties>
</file>