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358" r:id="rId5"/>
    <p:sldId id="382" r:id="rId6"/>
    <p:sldId id="452" r:id="rId7"/>
    <p:sldId id="451" r:id="rId8"/>
    <p:sldId id="360" r:id="rId9"/>
    <p:sldId id="361" r:id="rId10"/>
    <p:sldId id="363" r:id="rId11"/>
    <p:sldId id="357" r:id="rId12"/>
    <p:sldId id="454" r:id="rId13"/>
    <p:sldId id="455" r:id="rId14"/>
    <p:sldId id="456" r:id="rId15"/>
    <p:sldId id="459" r:id="rId16"/>
    <p:sldId id="457" r:id="rId17"/>
    <p:sldId id="450" r:id="rId18"/>
    <p:sldId id="4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F4F4F4"/>
    <a:srgbClr val="CC0000"/>
    <a:srgbClr val="FF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04BC2-C264-2460-A107-D77853329614}" v="1" dt="2019-09-04T16:13:53.201"/>
    <p1510:client id="{EA92A505-607C-5534-2DC5-A1FC44385029}" v="168" dt="2020-03-31T14:06:24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01" autoAdjust="0"/>
    <p:restoredTop sz="93546" autoAdjust="0"/>
  </p:normalViewPr>
  <p:slideViewPr>
    <p:cSldViewPr snapToGrid="0">
      <p:cViewPr varScale="1">
        <p:scale>
          <a:sx n="58" d="100"/>
          <a:sy n="58" d="100"/>
        </p:scale>
        <p:origin x="6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2E196-D126-44C4-A2FD-EFA15448B4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340D-D755-49E8-96A2-E79A0974D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User:MartaAguayo&amp;action=edit&amp;redlink=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70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701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User:MartaAguayo (page does not exist)"/>
              </a:rPr>
              <a:t>MartaAguayo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1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022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0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0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7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00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47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7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8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8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9D4A9-2108-498E-9968-7BB4ED4B3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1" y="2874446"/>
            <a:ext cx="10389079" cy="106932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902683" y="2602285"/>
            <a:ext cx="4304383" cy="2240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9600" kern="1400" dirty="0">
                <a:solidFill>
                  <a:srgbClr val="C00000"/>
                </a:solidFill>
                <a:latin typeface="+mj-lt"/>
              </a:rPr>
              <a:t>Nervous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8000" kern="1400" dirty="0">
                <a:solidFill>
                  <a:srgbClr val="434343"/>
                </a:solidFill>
                <a:latin typeface="+mj-lt"/>
              </a:rPr>
              <a:t>System</a:t>
            </a:r>
            <a:r>
              <a:rPr lang="en-GB" sz="36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BDCB8-E024-4193-9B27-80D7A5CCB0F8}"/>
              </a:ext>
            </a:extLst>
          </p:cNvPr>
          <p:cNvSpPr/>
          <p:nvPr/>
        </p:nvSpPr>
        <p:spPr>
          <a:xfrm>
            <a:off x="441375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42FEA-A42B-4BE1-9548-E6AF6066AAD9}"/>
              </a:ext>
            </a:extLst>
          </p:cNvPr>
          <p:cNvSpPr/>
          <p:nvPr/>
        </p:nvSpPr>
        <p:spPr>
          <a:xfrm>
            <a:off x="9599458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2'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 picture containing game&#10;&#10;Description generated with very high confidence">
            <a:extLst>
              <a:ext uri="{FF2B5EF4-FFF2-40B4-BE49-F238E27FC236}">
                <a16:creationId xmlns:a16="http://schemas.microsoft.com/office/drawing/2014/main" id="{6ADB5AD6-B433-4923-A786-E98AF0EE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53" y="3276600"/>
            <a:ext cx="2814917" cy="2823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3BAD5C-47FB-4F40-AC35-74DC9C407B5D}"/>
              </a:ext>
            </a:extLst>
          </p:cNvPr>
          <p:cNvSpPr/>
          <p:nvPr/>
        </p:nvSpPr>
        <p:spPr>
          <a:xfrm>
            <a:off x="1008184" y="669032"/>
            <a:ext cx="9841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+mj-lt"/>
              </a:rPr>
              <a:t>The motor division of the PNS is subdivided in: </a:t>
            </a:r>
            <a:endParaRPr lang="en-GB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C321A9-80CF-6C44-B904-105E718C8801}"/>
              </a:ext>
            </a:extLst>
          </p:cNvPr>
          <p:cNvSpPr/>
          <p:nvPr/>
        </p:nvSpPr>
        <p:spPr>
          <a:xfrm>
            <a:off x="1008184" y="1595693"/>
            <a:ext cx="4038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 </a:t>
            </a:r>
            <a:r>
              <a:rPr lang="en-GB" sz="4000" dirty="0">
                <a:solidFill>
                  <a:srgbClr val="C00000"/>
                </a:solidFill>
              </a:rPr>
              <a:t>Voluntary </a:t>
            </a:r>
            <a:r>
              <a:rPr lang="en-GB" sz="4000" dirty="0"/>
              <a:t>actions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51E67-216A-9044-B27E-CC7DC37B96F4}"/>
              </a:ext>
            </a:extLst>
          </p:cNvPr>
          <p:cNvSpPr/>
          <p:nvPr/>
        </p:nvSpPr>
        <p:spPr>
          <a:xfrm>
            <a:off x="6586184" y="1542496"/>
            <a:ext cx="42585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</a:rPr>
              <a:t>Involuntary</a:t>
            </a:r>
            <a:r>
              <a:rPr lang="en-GB" sz="4000" dirty="0"/>
              <a:t> actions </a:t>
            </a:r>
            <a:endParaRPr lang="en-US" sz="4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6B8F1C-D16B-3449-889A-3462534D6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05" y="3079407"/>
            <a:ext cx="4272501" cy="320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13EB2-6623-274E-AE2A-DD00881F1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342" y="4740364"/>
            <a:ext cx="1730015" cy="1730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DD599-4B49-C341-9662-64EEEF778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444" y="2250382"/>
            <a:ext cx="1487079" cy="1487079"/>
          </a:xfrm>
          <a:prstGeom prst="rect">
            <a:avLst/>
          </a:prstGeom>
        </p:spPr>
      </p:pic>
      <p:pic>
        <p:nvPicPr>
          <p:cNvPr id="9" name="Picture 9" descr="A picture containing computer&#10;&#10;Description generated with very high confidence">
            <a:extLst>
              <a:ext uri="{FF2B5EF4-FFF2-40B4-BE49-F238E27FC236}">
                <a16:creationId xmlns:a16="http://schemas.microsoft.com/office/drawing/2014/main" id="{D02F7202-BD89-4ADC-A0BB-86EAEC482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72" y="2218765"/>
            <a:ext cx="2814917" cy="2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9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lose up of a womans face&#10;&#10;Description generated with high confidence">
            <a:extLst>
              <a:ext uri="{FF2B5EF4-FFF2-40B4-BE49-F238E27FC236}">
                <a16:creationId xmlns:a16="http://schemas.microsoft.com/office/drawing/2014/main" id="{E0580512-6135-4199-ACD5-D4C77519C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2577353"/>
            <a:ext cx="3469340" cy="345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BB3C38-0B2A-4C4B-BD6D-ACCA2F6470A2}"/>
              </a:ext>
            </a:extLst>
          </p:cNvPr>
          <p:cNvSpPr/>
          <p:nvPr/>
        </p:nvSpPr>
        <p:spPr>
          <a:xfrm>
            <a:off x="2033399" y="685112"/>
            <a:ext cx="87747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+mj-lt"/>
              </a:rPr>
              <a:t>The involuntary system is divided into:</a:t>
            </a:r>
            <a:endParaRPr lang="en-GB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F57F19-FC9D-774E-A3F9-56B5F0238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150" y="2175609"/>
            <a:ext cx="3949728" cy="3949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9148AB-18E4-D541-A544-BE608C0EF931}"/>
              </a:ext>
            </a:extLst>
          </p:cNvPr>
          <p:cNvSpPr/>
          <p:nvPr/>
        </p:nvSpPr>
        <p:spPr>
          <a:xfrm>
            <a:off x="817907" y="1746090"/>
            <a:ext cx="471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</a:rPr>
              <a:t>Sympathetic</a:t>
            </a:r>
            <a:r>
              <a:rPr lang="en-GB" sz="3200" dirty="0">
                <a:latin typeface="+mj-lt"/>
              </a:rPr>
              <a:t> ‘fight or flight’</a:t>
            </a:r>
            <a:endParaRPr lang="en-US" sz="3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A7C75-AB8B-D442-B7D6-C47D8A23FF2D}"/>
              </a:ext>
            </a:extLst>
          </p:cNvPr>
          <p:cNvSpPr/>
          <p:nvPr/>
        </p:nvSpPr>
        <p:spPr>
          <a:xfrm>
            <a:off x="5888183" y="1746090"/>
            <a:ext cx="5720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</a:rPr>
              <a:t>Parasympathetic</a:t>
            </a:r>
            <a:r>
              <a:rPr lang="en-GB" sz="3200" dirty="0">
                <a:latin typeface="+mj-lt"/>
              </a:rPr>
              <a:t> ‘rest and digest’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DB1D59-0FD4-124F-AD93-C74196F3C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559" y="2529074"/>
            <a:ext cx="1260113" cy="1251148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8EDF5DF1-EBD2-7740-B50C-223B4F43A50B}"/>
              </a:ext>
            </a:extLst>
          </p:cNvPr>
          <p:cNvSpPr>
            <a:spLocks noChangeAspect="1"/>
          </p:cNvSpPr>
          <p:nvPr/>
        </p:nvSpPr>
        <p:spPr>
          <a:xfrm>
            <a:off x="5012899" y="2683957"/>
            <a:ext cx="219943" cy="3240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A6AC2EC6-D03A-CE4C-B641-D11CE2245321}"/>
              </a:ext>
            </a:extLst>
          </p:cNvPr>
          <p:cNvSpPr>
            <a:spLocks noChangeAspect="1"/>
          </p:cNvSpPr>
          <p:nvPr/>
        </p:nvSpPr>
        <p:spPr>
          <a:xfrm>
            <a:off x="4754131" y="2683957"/>
            <a:ext cx="219943" cy="3240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8B85D9-8F76-E443-9183-6F0A19AD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304" y="2414687"/>
            <a:ext cx="1385619" cy="1367689"/>
          </a:xfrm>
          <a:prstGeom prst="rect">
            <a:avLst/>
          </a:prstGeom>
        </p:spPr>
      </p:pic>
      <p:sp>
        <p:nvSpPr>
          <p:cNvPr id="16" name="Up Arrow 15">
            <a:extLst>
              <a:ext uri="{FF2B5EF4-FFF2-40B4-BE49-F238E27FC236}">
                <a16:creationId xmlns:a16="http://schemas.microsoft.com/office/drawing/2014/main" id="{A15658B3-85A0-1E47-8592-CF8867309575}"/>
              </a:ext>
            </a:extLst>
          </p:cNvPr>
          <p:cNvSpPr>
            <a:spLocks noChangeAspect="1"/>
          </p:cNvSpPr>
          <p:nvPr/>
        </p:nvSpPr>
        <p:spPr>
          <a:xfrm rot="10800000">
            <a:off x="10629923" y="3193417"/>
            <a:ext cx="219943" cy="3240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6571CA75-BCD6-064C-B764-F2471233214C}"/>
              </a:ext>
            </a:extLst>
          </p:cNvPr>
          <p:cNvSpPr>
            <a:spLocks noChangeAspect="1"/>
          </p:cNvSpPr>
          <p:nvPr/>
        </p:nvSpPr>
        <p:spPr>
          <a:xfrm rot="10800000">
            <a:off x="10371155" y="3193417"/>
            <a:ext cx="219943" cy="3240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E34417-18E4-2240-9BF3-2C7665897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r="-187" b="46388"/>
          <a:stretch/>
        </p:blipFill>
        <p:spPr>
          <a:xfrm>
            <a:off x="343111" y="1566443"/>
            <a:ext cx="8672426" cy="52908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88E8E99-ADA4-B543-969C-AB6EA2564DA4}"/>
              </a:ext>
            </a:extLst>
          </p:cNvPr>
          <p:cNvSpPr/>
          <p:nvPr/>
        </p:nvSpPr>
        <p:spPr>
          <a:xfrm flipH="1">
            <a:off x="729490" y="259035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971BB8-2FD3-3644-8FA3-426D11E6D1FA}"/>
              </a:ext>
            </a:extLst>
          </p:cNvPr>
          <p:cNvCxnSpPr>
            <a:cxnSpLocks/>
          </p:cNvCxnSpPr>
          <p:nvPr/>
        </p:nvCxnSpPr>
        <p:spPr>
          <a:xfrm flipH="1">
            <a:off x="3185121" y="4080294"/>
            <a:ext cx="874147" cy="240791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A788A-E29B-2943-AB3B-44596534821D}"/>
              </a:ext>
            </a:extLst>
          </p:cNvPr>
          <p:cNvCxnSpPr>
            <a:cxnSpLocks/>
          </p:cNvCxnSpPr>
          <p:nvPr/>
        </p:nvCxnSpPr>
        <p:spPr>
          <a:xfrm>
            <a:off x="4339087" y="4080294"/>
            <a:ext cx="864723" cy="2387130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5">
            <a:extLst>
              <a:ext uri="{FF2B5EF4-FFF2-40B4-BE49-F238E27FC236}">
                <a16:creationId xmlns:a16="http://schemas.microsoft.com/office/drawing/2014/main" id="{C41857EC-1F4A-BE45-9E30-941087A5B049}"/>
              </a:ext>
            </a:extLst>
          </p:cNvPr>
          <p:cNvSpPr/>
          <p:nvPr/>
        </p:nvSpPr>
        <p:spPr>
          <a:xfrm>
            <a:off x="4434491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9CC548-E7BB-114B-A7C4-17F6974A769B}"/>
              </a:ext>
            </a:extLst>
          </p:cNvPr>
          <p:cNvSpPr/>
          <p:nvPr/>
        </p:nvSpPr>
        <p:spPr>
          <a:xfrm>
            <a:off x="410542" y="445897"/>
            <a:ext cx="11476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C00000"/>
                </a:solidFill>
                <a:latin typeface="+mj-lt"/>
              </a:rPr>
              <a:t>Messages</a:t>
            </a:r>
            <a:r>
              <a:rPr lang="en-GB" sz="3600" dirty="0">
                <a:latin typeface="+mj-lt"/>
              </a:rPr>
              <a:t> travel form the PNS to the brain and back </a:t>
            </a:r>
            <a:endParaRPr lang="en-US" sz="36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6B317-9481-8B4B-B1B3-5A1DA49C157F}"/>
              </a:ext>
            </a:extLst>
          </p:cNvPr>
          <p:cNvSpPr/>
          <p:nvPr/>
        </p:nvSpPr>
        <p:spPr>
          <a:xfrm>
            <a:off x="6034691" y="4140679"/>
            <a:ext cx="5057028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400" dirty="0">
                <a:latin typeface="+mj-lt"/>
              </a:rPr>
              <a:t>These electrical messages are sent very quickly - up to 150 metres/second</a:t>
            </a:r>
          </a:p>
          <a:p>
            <a:endParaRPr lang="en-GB" sz="2400" dirty="0">
              <a:latin typeface="+mj-lt"/>
            </a:endParaRPr>
          </a:p>
          <a:p>
            <a:pPr algn="ctr"/>
            <a:endParaRPr lang="en-GB" sz="2400" b="1" dirty="0">
              <a:latin typeface="+mj-lt"/>
              <a:cs typeface="Calibri Ligh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812BE7-2333-46B6-B5B4-8FD5BA5AA79A}"/>
              </a:ext>
            </a:extLst>
          </p:cNvPr>
          <p:cNvCxnSpPr>
            <a:cxnSpLocks/>
          </p:cNvCxnSpPr>
          <p:nvPr/>
        </p:nvCxnSpPr>
        <p:spPr>
          <a:xfrm>
            <a:off x="4339086" y="2235435"/>
            <a:ext cx="10433" cy="190524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8C97DF-8F66-48AF-8596-EC06BBA78D8F}"/>
              </a:ext>
            </a:extLst>
          </p:cNvPr>
          <p:cNvCxnSpPr>
            <a:cxnSpLocks/>
          </p:cNvCxnSpPr>
          <p:nvPr/>
        </p:nvCxnSpPr>
        <p:spPr>
          <a:xfrm>
            <a:off x="4043347" y="2235435"/>
            <a:ext cx="10433" cy="190524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0BE8146-265A-48AE-8661-F5DA8B8FD2DA}"/>
              </a:ext>
            </a:extLst>
          </p:cNvPr>
          <p:cNvSpPr txBox="1"/>
          <p:nvPr/>
        </p:nvSpPr>
        <p:spPr>
          <a:xfrm>
            <a:off x="6239435" y="5289177"/>
            <a:ext cx="471543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latin typeface="Calibri Light"/>
                <a:cs typeface="Calibri Light"/>
              </a:rPr>
              <a:t>What would happen if we needed a quicker response? 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225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A7F44C8-38AC-42E7-91C4-849AED617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5" b="23539"/>
          <a:stretch/>
        </p:blipFill>
        <p:spPr>
          <a:xfrm>
            <a:off x="6819743" y="1876263"/>
            <a:ext cx="4374515" cy="4442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AAFD60-01B9-4A28-A4B9-A25C9CC07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9582" b="46388"/>
          <a:stretch/>
        </p:blipFill>
        <p:spPr>
          <a:xfrm>
            <a:off x="141517" y="1521620"/>
            <a:ext cx="7413764" cy="52908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F540C1-6ACB-4FF1-A01F-1503D3B3D82A}"/>
              </a:ext>
            </a:extLst>
          </p:cNvPr>
          <p:cNvSpPr/>
          <p:nvPr/>
        </p:nvSpPr>
        <p:spPr>
          <a:xfrm>
            <a:off x="649856" y="401806"/>
            <a:ext cx="10486845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4000" kern="1400" dirty="0">
                <a:solidFill>
                  <a:srgbClr val="000000"/>
                </a:solidFill>
                <a:latin typeface="+mj-lt"/>
              </a:rPr>
              <a:t>Faster messages: </a:t>
            </a:r>
            <a:r>
              <a:rPr lang="en-US" sz="4000" kern="1400" dirty="0">
                <a:solidFill>
                  <a:srgbClr val="C00000"/>
                </a:solidFill>
                <a:latin typeface="+mj-lt"/>
              </a:rPr>
              <a:t>Reflexes</a:t>
            </a:r>
            <a:r>
              <a:rPr lang="en-US" sz="4000" kern="1400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A414699A-4198-4FA5-9244-7936AD866E44}"/>
              </a:ext>
            </a:extLst>
          </p:cNvPr>
          <p:cNvSpPr/>
          <p:nvPr/>
        </p:nvSpPr>
        <p:spPr>
          <a:xfrm flipH="1" flipV="1">
            <a:off x="372149" y="3274361"/>
            <a:ext cx="2958666" cy="54683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274B1E8-D6E5-49E8-BB36-FE17D07A5F28}"/>
              </a:ext>
            </a:extLst>
          </p:cNvPr>
          <p:cNvSpPr/>
          <p:nvPr/>
        </p:nvSpPr>
        <p:spPr>
          <a:xfrm flipV="1">
            <a:off x="3893900" y="3292290"/>
            <a:ext cx="3071789" cy="27790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CE7569-19CA-4002-919A-00801444CCAD}"/>
              </a:ext>
            </a:extLst>
          </p:cNvPr>
          <p:cNvSpPr/>
          <p:nvPr/>
        </p:nvSpPr>
        <p:spPr>
          <a:xfrm flipH="1" flipV="1">
            <a:off x="612378" y="3275213"/>
            <a:ext cx="2914329" cy="54683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95E4F3-D13D-4EF9-9685-6B4DBB8C210C}"/>
              </a:ext>
            </a:extLst>
          </p:cNvPr>
          <p:cNvCxnSpPr>
            <a:cxnSpLocks/>
          </p:cNvCxnSpPr>
          <p:nvPr/>
        </p:nvCxnSpPr>
        <p:spPr>
          <a:xfrm flipH="1">
            <a:off x="2653670" y="4052724"/>
            <a:ext cx="932165" cy="2390659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E65EA4-508C-4B00-AF2F-CCC59BC5339B}"/>
              </a:ext>
            </a:extLst>
          </p:cNvPr>
          <p:cNvCxnSpPr>
            <a:cxnSpLocks/>
          </p:cNvCxnSpPr>
          <p:nvPr/>
        </p:nvCxnSpPr>
        <p:spPr>
          <a:xfrm>
            <a:off x="3723660" y="4052724"/>
            <a:ext cx="948699" cy="2369877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5">
            <a:extLst>
              <a:ext uri="{FF2B5EF4-FFF2-40B4-BE49-F238E27FC236}">
                <a16:creationId xmlns:a16="http://schemas.microsoft.com/office/drawing/2014/main" id="{167502A4-3229-4B58-8F0D-E04E37B5D0B0}"/>
              </a:ext>
            </a:extLst>
          </p:cNvPr>
          <p:cNvSpPr/>
          <p:nvPr/>
        </p:nvSpPr>
        <p:spPr>
          <a:xfrm>
            <a:off x="3799010" y="3293186"/>
            <a:ext cx="2895493" cy="8069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D2454837-38BA-425C-88BA-BB8E517954E1}"/>
              </a:ext>
            </a:extLst>
          </p:cNvPr>
          <p:cNvSpPr/>
          <p:nvPr/>
        </p:nvSpPr>
        <p:spPr>
          <a:xfrm>
            <a:off x="2960109" y="1180894"/>
            <a:ext cx="1393691" cy="1475117"/>
          </a:xfrm>
          <a:prstGeom prst="mathMultiply">
            <a:avLst>
              <a:gd name="adj1" fmla="val 10617"/>
            </a:avLst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8A9FFE-DC09-4196-9689-0C5358F6896A}"/>
              </a:ext>
            </a:extLst>
          </p:cNvPr>
          <p:cNvSpPr/>
          <p:nvPr/>
        </p:nvSpPr>
        <p:spPr>
          <a:xfrm>
            <a:off x="7433196" y="2541111"/>
            <a:ext cx="1351856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kern="1400" dirty="0">
                <a:solidFill>
                  <a:srgbClr val="000000"/>
                </a:solidFill>
                <a:latin typeface="+mj-lt"/>
              </a:rPr>
              <a:t>Spinal cord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3E2975-7320-4CAD-AAAF-F1422E936C47}"/>
              </a:ext>
            </a:extLst>
          </p:cNvPr>
          <p:cNvSpPr/>
          <p:nvPr/>
        </p:nvSpPr>
        <p:spPr>
          <a:xfrm>
            <a:off x="10170246" y="4679504"/>
            <a:ext cx="903475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kern="1400" dirty="0">
                <a:solidFill>
                  <a:srgbClr val="000000"/>
                </a:solidFill>
                <a:latin typeface="+mj-lt"/>
              </a:rPr>
              <a:t>Muscle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BFD6F3-83C8-4012-B5A4-40EB89703245}"/>
              </a:ext>
            </a:extLst>
          </p:cNvPr>
          <p:cNvSpPr/>
          <p:nvPr/>
        </p:nvSpPr>
        <p:spPr>
          <a:xfrm>
            <a:off x="10692262" y="3184692"/>
            <a:ext cx="1810288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400" kern="1400" dirty="0">
                <a:solidFill>
                  <a:srgbClr val="000000"/>
                </a:solidFill>
                <a:latin typeface="+mj-lt"/>
              </a:rPr>
              <a:t>Sensory nerve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9E11B2-1C03-4134-8841-4FB50AF18888}"/>
              </a:ext>
            </a:extLst>
          </p:cNvPr>
          <p:cNvSpPr/>
          <p:nvPr/>
        </p:nvSpPr>
        <p:spPr>
          <a:xfrm>
            <a:off x="10657608" y="3625704"/>
            <a:ext cx="1278793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400" kern="1400" dirty="0">
                <a:solidFill>
                  <a:srgbClr val="000000"/>
                </a:solidFill>
                <a:latin typeface="+mj-lt"/>
              </a:rPr>
              <a:t>Motor nerve</a:t>
            </a:r>
          </a:p>
        </p:txBody>
      </p:sp>
    </p:spTree>
    <p:extLst>
      <p:ext uri="{BB962C8B-B14F-4D97-AF65-F5344CB8AC3E}">
        <p14:creationId xmlns:p14="http://schemas.microsoft.com/office/powerpoint/2010/main" val="1655641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C87E09-32D8-4C46-A150-2A1E6E277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615292"/>
            <a:ext cx="5143500" cy="4533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080E03-E41E-0442-B143-9E7A96335123}"/>
              </a:ext>
            </a:extLst>
          </p:cNvPr>
          <p:cNvSpPr txBox="1"/>
          <p:nvPr/>
        </p:nvSpPr>
        <p:spPr>
          <a:xfrm>
            <a:off x="-233441" y="511070"/>
            <a:ext cx="1206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434343"/>
                </a:solidFill>
                <a:latin typeface="+mj-lt"/>
              </a:rPr>
              <a:t>The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knee reflex experiment</a:t>
            </a:r>
            <a:endParaRPr lang="en-GB" sz="4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989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974B0-20A4-3F45-92FA-C6A31317AB90}"/>
              </a:ext>
            </a:extLst>
          </p:cNvPr>
          <p:cNvSpPr/>
          <p:nvPr/>
        </p:nvSpPr>
        <p:spPr>
          <a:xfrm>
            <a:off x="3979440" y="327135"/>
            <a:ext cx="46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latin typeface="+mj-lt"/>
              </a:rPr>
              <a:t>How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fast</a:t>
            </a:r>
            <a:r>
              <a:rPr lang="en-GB" sz="4800" dirty="0">
                <a:latin typeface="+mj-lt"/>
              </a:rPr>
              <a:t> are you?</a:t>
            </a:r>
            <a:endParaRPr lang="en-US" sz="4800" dirty="0"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9AF31-D083-4C99-8661-E68B4C558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458137"/>
              </p:ext>
            </p:extLst>
          </p:nvPr>
        </p:nvGraphicFramePr>
        <p:xfrm>
          <a:off x="6911440" y="1531654"/>
          <a:ext cx="4383078" cy="4602480"/>
        </p:xfrm>
        <a:graphic>
          <a:graphicData uri="http://schemas.openxmlformats.org/drawingml/2006/table">
            <a:tbl>
              <a:tblPr/>
              <a:tblGrid>
                <a:gridCol w="1892727">
                  <a:extLst>
                    <a:ext uri="{9D8B030D-6E8A-4147-A177-3AD203B41FA5}">
                      <a16:colId xmlns:a16="http://schemas.microsoft.com/office/drawing/2014/main" val="717777300"/>
                    </a:ext>
                  </a:extLst>
                </a:gridCol>
                <a:gridCol w="2490351">
                  <a:extLst>
                    <a:ext uri="{9D8B030D-6E8A-4147-A177-3AD203B41FA5}">
                      <a16:colId xmlns:a16="http://schemas.microsoft.com/office/drawing/2014/main" val="3311501372"/>
                    </a:ext>
                  </a:extLst>
                </a:gridCol>
              </a:tblGrid>
              <a:tr h="33480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Distance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Time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607714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in (~5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0.10 sec (100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665723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in (~10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0.14 sec (140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074915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in (~15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0.17 sec (170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989569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in (~20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0.20 sec (200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765521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in (~25.5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0.23 sec (230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696049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in (~30.5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0.25 sec (250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04705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in (~43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0.30 sec (300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203890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 in (~61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0.35 sec (350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590680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 in (~79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0.40 sec (400 ms)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073693"/>
                  </a:ext>
                </a:extLst>
              </a:tr>
              <a:tr h="3142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in (~99 cm)</a:t>
                      </a:r>
                      <a:endParaRPr lang="en-GB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0.45 sec (450 </a:t>
                      </a:r>
                      <a:r>
                        <a:rPr lang="en-GB" sz="20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ms</a:t>
                      </a: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25875"/>
                  </a:ext>
                </a:extLst>
              </a:tr>
            </a:tbl>
          </a:graphicData>
        </a:graphic>
      </p:graphicFrame>
      <p:sp>
        <p:nvSpPr>
          <p:cNvPr id="5" name="Control 1">
            <a:extLst>
              <a:ext uri="{FF2B5EF4-FFF2-40B4-BE49-F238E27FC236}">
                <a16:creationId xmlns:a16="http://schemas.microsoft.com/office/drawing/2014/main" id="{AE9835D1-B667-4796-A693-5BC7A299D2D5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3359637" y="9358633"/>
            <a:ext cx="2298700" cy="24907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699450727">
            <a:extLst>
              <a:ext uri="{FF2B5EF4-FFF2-40B4-BE49-F238E27FC236}">
                <a16:creationId xmlns:a16="http://schemas.microsoft.com/office/drawing/2014/main" id="{7BEA26B4-9A27-448F-9212-28F08203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28" y="2379076"/>
            <a:ext cx="4032502" cy="347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EF43E9-1DE1-4491-8166-5CB17C836139}"/>
              </a:ext>
            </a:extLst>
          </p:cNvPr>
          <p:cNvSpPr/>
          <p:nvPr/>
        </p:nvSpPr>
        <p:spPr>
          <a:xfrm>
            <a:off x="1900053" y="1885532"/>
            <a:ext cx="1923802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kern="1400" dirty="0">
                <a:solidFill>
                  <a:srgbClr val="000000"/>
                </a:solidFill>
                <a:latin typeface="+mj-lt"/>
              </a:rPr>
              <a:t>5 seconds window</a:t>
            </a:r>
          </a:p>
        </p:txBody>
      </p:sp>
    </p:spTree>
    <p:extLst>
      <p:ext uri="{BB962C8B-B14F-4D97-AF65-F5344CB8AC3E}">
        <p14:creationId xmlns:p14="http://schemas.microsoft.com/office/powerpoint/2010/main" val="123335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94E89-2705-4F5C-992B-F016D55D0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39" y="1187570"/>
            <a:ext cx="4148662" cy="3816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EE817-6086-43F0-BA66-58BEECCD041E}"/>
              </a:ext>
            </a:extLst>
          </p:cNvPr>
          <p:cNvSpPr txBox="1"/>
          <p:nvPr/>
        </p:nvSpPr>
        <p:spPr>
          <a:xfrm>
            <a:off x="474784" y="1342293"/>
            <a:ext cx="5621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What do you know about the 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brain</a:t>
            </a:r>
            <a:r>
              <a:rPr lang="en-GB" sz="8000" dirty="0">
                <a:solidFill>
                  <a:srgbClr val="434343"/>
                </a:solidFill>
                <a:latin typeface="+mj-lt"/>
              </a:rPr>
              <a:t>?</a:t>
            </a:r>
            <a:endParaRPr lang="en-GB" sz="8000" b="1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1966C-75E3-42A1-BB41-9C0AD338D6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89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445477" y="379513"/>
            <a:ext cx="11189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434343"/>
                </a:solidFill>
                <a:latin typeface="+mj-lt"/>
              </a:rPr>
              <a:t>The brain has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2 sides: hemispheres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E2C31-9472-47DF-B096-6750F42E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6" y="2000064"/>
            <a:ext cx="3153246" cy="3683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B2060-8F58-4D8A-9704-BCCD3D27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37" y="2408714"/>
            <a:ext cx="3500449" cy="32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38.media.tumblr.com/2d3e92504fffbe9b8b7006a24ad2a2c9/tumblr_n5p4rzCMMI1rath1zo1_500.gif">
            <a:extLst>
              <a:ext uri="{FF2B5EF4-FFF2-40B4-BE49-F238E27FC236}">
                <a16:creationId xmlns:a16="http://schemas.microsoft.com/office/drawing/2014/main" id="{D897C335-4E52-4DEE-8A53-895B8DA1A4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26" y="3728855"/>
            <a:ext cx="4762500" cy="23812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2E211-96EE-4B67-AD5C-833D61BB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4278" b="4315"/>
          <a:stretch/>
        </p:blipFill>
        <p:spPr>
          <a:xfrm>
            <a:off x="1081014" y="1591601"/>
            <a:ext cx="4267200" cy="4274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BE9506-04D7-411E-B4BE-39A5C9F20995}"/>
              </a:ext>
            </a:extLst>
          </p:cNvPr>
          <p:cNvSpPr txBox="1"/>
          <p:nvPr/>
        </p:nvSpPr>
        <p:spPr>
          <a:xfrm>
            <a:off x="6293084" y="6072025"/>
            <a:ext cx="579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434343"/>
                </a:solidFill>
                <a:latin typeface="+mj-lt"/>
              </a:rPr>
              <a:t>Neurons make 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networks</a:t>
            </a:r>
            <a:endParaRPr lang="en-GB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18A74-CD9A-4CF8-8E37-36DD2AEAE471}"/>
              </a:ext>
            </a:extLst>
          </p:cNvPr>
          <p:cNvSpPr txBox="1"/>
          <p:nvPr/>
        </p:nvSpPr>
        <p:spPr>
          <a:xfrm>
            <a:off x="4705709" y="1159897"/>
            <a:ext cx="158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Cortex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AA6DB-F60C-4317-B768-0418CE939679}"/>
              </a:ext>
            </a:extLst>
          </p:cNvPr>
          <p:cNvSpPr txBox="1"/>
          <p:nvPr/>
        </p:nvSpPr>
        <p:spPr>
          <a:xfrm>
            <a:off x="454210" y="4569623"/>
            <a:ext cx="323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Corpus callosum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070EE-832A-47C1-9FCF-64897E18A8D3}"/>
              </a:ext>
            </a:extLst>
          </p:cNvPr>
          <p:cNvSpPr txBox="1"/>
          <p:nvPr/>
        </p:nvSpPr>
        <p:spPr>
          <a:xfrm>
            <a:off x="4059119" y="5548805"/>
            <a:ext cx="323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Cerebellum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93F32-C3E4-4D14-9E34-72C3531452CA}"/>
              </a:ext>
            </a:extLst>
          </p:cNvPr>
          <p:cNvSpPr/>
          <p:nvPr/>
        </p:nvSpPr>
        <p:spPr>
          <a:xfrm>
            <a:off x="4546120" y="2819677"/>
            <a:ext cx="388189" cy="239119"/>
          </a:xfrm>
          <a:prstGeom prst="rect">
            <a:avLst/>
          </a:prstGeom>
          <a:solidFill>
            <a:srgbClr val="22D4BE">
              <a:alpha val="43137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4E57C-9ABD-4703-A814-143FCE14D01E}"/>
              </a:ext>
            </a:extLst>
          </p:cNvPr>
          <p:cNvCxnSpPr/>
          <p:nvPr/>
        </p:nvCxnSpPr>
        <p:spPr>
          <a:xfrm>
            <a:off x="4934309" y="3058796"/>
            <a:ext cx="1460625" cy="305130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45101C-200B-4EC8-A1F2-48277BA3AEE5}"/>
              </a:ext>
            </a:extLst>
          </p:cNvPr>
          <p:cNvCxnSpPr/>
          <p:nvPr/>
        </p:nvCxnSpPr>
        <p:spPr>
          <a:xfrm>
            <a:off x="4934309" y="2819677"/>
            <a:ext cx="1487517" cy="90917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1FB220-F8BA-4509-A605-3338C52F7721}"/>
              </a:ext>
            </a:extLst>
          </p:cNvPr>
          <p:cNvCxnSpPr>
            <a:cxnSpLocks/>
          </p:cNvCxnSpPr>
          <p:nvPr/>
        </p:nvCxnSpPr>
        <p:spPr>
          <a:xfrm flipH="1">
            <a:off x="1595889" y="2893709"/>
            <a:ext cx="854013" cy="1569090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F7C8EE-F736-4F8F-868E-B3C5A85D1BF4}"/>
              </a:ext>
            </a:extLst>
          </p:cNvPr>
          <p:cNvCxnSpPr>
            <a:cxnSpLocks/>
          </p:cNvCxnSpPr>
          <p:nvPr/>
        </p:nvCxnSpPr>
        <p:spPr>
          <a:xfrm flipH="1" flipV="1">
            <a:off x="4368548" y="4584450"/>
            <a:ext cx="177573" cy="1127153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CECFB-1429-4B6D-B558-29838C2C7C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637063" y="1421507"/>
            <a:ext cx="1068646" cy="829890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F343841-E17A-44F3-8A45-D1107A2F83B0}"/>
              </a:ext>
            </a:extLst>
          </p:cNvPr>
          <p:cNvSpPr txBox="1"/>
          <p:nvPr/>
        </p:nvSpPr>
        <p:spPr>
          <a:xfrm>
            <a:off x="445477" y="379513"/>
            <a:ext cx="11189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434343"/>
                </a:solidFill>
                <a:latin typeface="+mj-lt"/>
              </a:rPr>
              <a:t>The brain is made up of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different areas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2E9EBE-C472-4A6E-8DAF-3DCC252271F5}"/>
              </a:ext>
            </a:extLst>
          </p:cNvPr>
          <p:cNvSpPr txBox="1"/>
          <p:nvPr/>
        </p:nvSpPr>
        <p:spPr>
          <a:xfrm>
            <a:off x="6604341" y="1981578"/>
            <a:ext cx="4343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434343"/>
                </a:solidFill>
                <a:latin typeface="+mj-lt"/>
              </a:rPr>
              <a:t>There are billions of neurons in the brain!!!</a:t>
            </a:r>
            <a:endParaRPr lang="en-GB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3980E22A-083D-47E0-9B6D-A80679F13C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"/>
          <a:stretch/>
        </p:blipFill>
        <p:spPr>
          <a:xfrm>
            <a:off x="409281" y="5127974"/>
            <a:ext cx="2207745" cy="1583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C5E76-ED23-48A7-B3DE-BE31A83AD4A8}"/>
              </a:ext>
            </a:extLst>
          </p:cNvPr>
          <p:cNvSpPr txBox="1"/>
          <p:nvPr/>
        </p:nvSpPr>
        <p:spPr>
          <a:xfrm>
            <a:off x="1286860" y="5901240"/>
            <a:ext cx="102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Neuron</a:t>
            </a:r>
          </a:p>
        </p:txBody>
      </p:sp>
    </p:spTree>
    <p:extLst>
      <p:ext uri="{BB962C8B-B14F-4D97-AF65-F5344CB8AC3E}">
        <p14:creationId xmlns:p14="http://schemas.microsoft.com/office/powerpoint/2010/main" val="6163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62C58-401F-4032-9B42-796C3731C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7" y="292263"/>
            <a:ext cx="6094995" cy="6273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8362F1-6FF3-4EE0-B5B8-F0DC6F5A1AD1}"/>
              </a:ext>
            </a:extLst>
          </p:cNvPr>
          <p:cNvSpPr txBox="1"/>
          <p:nvPr/>
        </p:nvSpPr>
        <p:spPr>
          <a:xfrm>
            <a:off x="490999" y="3428999"/>
            <a:ext cx="60139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434343"/>
                </a:solidFill>
                <a:latin typeface="+mj-lt"/>
              </a:rPr>
              <a:t>The </a:t>
            </a:r>
            <a:r>
              <a:rPr lang="en-GB" sz="4800" b="1" dirty="0">
                <a:solidFill>
                  <a:srgbClr val="C00000"/>
                </a:solidFill>
                <a:latin typeface="+mj-lt"/>
              </a:rPr>
              <a:t>nervous system </a:t>
            </a:r>
            <a:r>
              <a:rPr lang="en-GB" sz="4800" dirty="0">
                <a:solidFill>
                  <a:srgbClr val="434343"/>
                </a:solidFill>
                <a:latin typeface="+mj-lt"/>
              </a:rPr>
              <a:t>allows the brain to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send messages</a:t>
            </a:r>
            <a:r>
              <a:rPr lang="en-GB" sz="4800" dirty="0">
                <a:solidFill>
                  <a:srgbClr val="434343"/>
                </a:solidFill>
                <a:latin typeface="+mj-lt"/>
              </a:rPr>
              <a:t>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quickly</a:t>
            </a:r>
            <a:r>
              <a:rPr lang="en-GB" sz="4800" dirty="0">
                <a:solidFill>
                  <a:srgbClr val="434343"/>
                </a:solidFill>
                <a:latin typeface="+mj-lt"/>
              </a:rPr>
              <a:t> to the rest of the body</a:t>
            </a:r>
            <a:endParaRPr lang="en-GB" sz="4800" b="1" dirty="0">
              <a:solidFill>
                <a:srgbClr val="434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39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9ACA42-8DF7-4FA4-B439-BB9BF1CC9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38" y="301048"/>
            <a:ext cx="6166762" cy="6347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8362F1-6FF3-4EE0-B5B8-F0DC6F5A1AD1}"/>
              </a:ext>
            </a:extLst>
          </p:cNvPr>
          <p:cNvSpPr txBox="1"/>
          <p:nvPr/>
        </p:nvSpPr>
        <p:spPr>
          <a:xfrm>
            <a:off x="361457" y="308668"/>
            <a:ext cx="757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Central Nervous System </a:t>
            </a:r>
            <a:br>
              <a:rPr lang="en-GB" sz="4800" dirty="0">
                <a:solidFill>
                  <a:srgbClr val="C00000"/>
                </a:solidFill>
                <a:latin typeface="+mj-lt"/>
              </a:rPr>
            </a:br>
            <a:r>
              <a:rPr lang="en-GB" sz="4800" dirty="0">
                <a:solidFill>
                  <a:srgbClr val="C00000"/>
                </a:solidFill>
                <a:latin typeface="+mj-lt"/>
              </a:rPr>
              <a:t>(CNS): Brain + spinal cord</a:t>
            </a:r>
            <a:endParaRPr lang="en-GB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D04AF-A94F-499D-8C22-5972E77FA654}"/>
              </a:ext>
            </a:extLst>
          </p:cNvPr>
          <p:cNvSpPr txBox="1"/>
          <p:nvPr/>
        </p:nvSpPr>
        <p:spPr>
          <a:xfrm>
            <a:off x="361458" y="4880668"/>
            <a:ext cx="757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7030A0"/>
                </a:solidFill>
                <a:latin typeface="+mj-lt"/>
              </a:rPr>
              <a:t>Peripheral Nervous System (PNS)</a:t>
            </a:r>
            <a:endParaRPr lang="en-GB" sz="48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4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38B31E-53D7-40D0-8A01-04B2DA23510B}"/>
              </a:ext>
            </a:extLst>
          </p:cNvPr>
          <p:cNvSpPr/>
          <p:nvPr/>
        </p:nvSpPr>
        <p:spPr>
          <a:xfrm flipH="1">
            <a:off x="2301687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1CD8AA-63DE-487F-9522-34F91612E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1"/>
          <a:stretch/>
        </p:blipFill>
        <p:spPr>
          <a:xfrm>
            <a:off x="1301927" y="1566443"/>
            <a:ext cx="9588142" cy="5291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126885" y="736701"/>
            <a:ext cx="12065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434343"/>
                </a:solidFill>
                <a:latin typeface="+mj-lt"/>
              </a:rPr>
              <a:t>The 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CNS</a:t>
            </a:r>
            <a:r>
              <a:rPr lang="en-GB" sz="4000" dirty="0">
                <a:solidFill>
                  <a:srgbClr val="434343"/>
                </a:solidFill>
                <a:latin typeface="+mj-lt"/>
              </a:rPr>
              <a:t> and 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PNS</a:t>
            </a:r>
            <a:r>
              <a:rPr lang="en-GB" sz="4000" dirty="0">
                <a:solidFill>
                  <a:srgbClr val="434343"/>
                </a:solidFill>
                <a:latin typeface="+mj-lt"/>
              </a:rPr>
              <a:t> have a 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bidirectional communication</a:t>
            </a:r>
            <a:endParaRPr lang="en-GB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3E54BB-9893-4F6C-9CE1-D7489D95FFDA}"/>
              </a:ext>
            </a:extLst>
          </p:cNvPr>
          <p:cNvSpPr/>
          <p:nvPr/>
        </p:nvSpPr>
        <p:spPr>
          <a:xfrm>
            <a:off x="6770590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FA2170-EF30-4E10-A380-CA8B6315DA16}"/>
              </a:ext>
            </a:extLst>
          </p:cNvPr>
          <p:cNvCxnSpPr/>
          <p:nvPr/>
        </p:nvCxnSpPr>
        <p:spPr>
          <a:xfrm flipH="1">
            <a:off x="5077396" y="3852582"/>
            <a:ext cx="53788" cy="2635624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ADD560-8565-4E02-BB09-FD467BF872BD}"/>
              </a:ext>
            </a:extLst>
          </p:cNvPr>
          <p:cNvSpPr/>
          <p:nvPr/>
        </p:nvSpPr>
        <p:spPr>
          <a:xfrm flipH="1">
            <a:off x="2317380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4A01A5-CA58-47A9-9DBD-B8CD30D90774}"/>
              </a:ext>
            </a:extLst>
          </p:cNvPr>
          <p:cNvCxnSpPr/>
          <p:nvPr/>
        </p:nvCxnSpPr>
        <p:spPr>
          <a:xfrm flipH="1">
            <a:off x="5076265" y="3852582"/>
            <a:ext cx="53788" cy="26356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50A74A-6718-4444-92BD-DE053BC18A6D}"/>
              </a:ext>
            </a:extLst>
          </p:cNvPr>
          <p:cNvCxnSpPr>
            <a:cxnSpLocks/>
          </p:cNvCxnSpPr>
          <p:nvPr/>
        </p:nvCxnSpPr>
        <p:spPr>
          <a:xfrm>
            <a:off x="7061949" y="3852582"/>
            <a:ext cx="53788" cy="26356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5BEA08-DA26-4380-BEB2-C7E1FB1312E5}"/>
              </a:ext>
            </a:extLst>
          </p:cNvPr>
          <p:cNvCxnSpPr>
            <a:cxnSpLocks/>
          </p:cNvCxnSpPr>
          <p:nvPr/>
        </p:nvCxnSpPr>
        <p:spPr>
          <a:xfrm>
            <a:off x="7061949" y="3852582"/>
            <a:ext cx="53788" cy="2635624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034E69E-36A5-4F47-B3DE-60DD9E88BC13}"/>
              </a:ext>
            </a:extLst>
          </p:cNvPr>
          <p:cNvSpPr/>
          <p:nvPr/>
        </p:nvSpPr>
        <p:spPr>
          <a:xfrm>
            <a:off x="6795238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6" grpId="0"/>
      <p:bldP spid="6" grpId="1"/>
      <p:bldP spid="9" grpId="0" animBg="1"/>
      <p:bldP spid="9" grpId="1" animBg="1"/>
      <p:bldP spid="10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618461-7CA7-46C0-ADA1-917C8FF4D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0"/>
          <a:stretch/>
        </p:blipFill>
        <p:spPr>
          <a:xfrm>
            <a:off x="1536622" y="1587009"/>
            <a:ext cx="9118756" cy="5270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63442" y="366066"/>
            <a:ext cx="1206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434343"/>
                </a:solidFill>
                <a:latin typeface="+mj-lt"/>
              </a:rPr>
              <a:t>The brain </a:t>
            </a:r>
            <a:r>
              <a:rPr lang="en-GB" sz="3600" dirty="0">
                <a:solidFill>
                  <a:srgbClr val="C00000"/>
                </a:solidFill>
                <a:latin typeface="+mj-lt"/>
              </a:rPr>
              <a:t>sends messages</a:t>
            </a:r>
            <a:r>
              <a:rPr lang="en-GB" sz="3600" dirty="0">
                <a:solidFill>
                  <a:srgbClr val="434343"/>
                </a:solidFill>
                <a:latin typeface="+mj-lt"/>
              </a:rPr>
              <a:t> to the </a:t>
            </a:r>
            <a:r>
              <a:rPr lang="en-GB" sz="3600" dirty="0">
                <a:solidFill>
                  <a:srgbClr val="C00000"/>
                </a:solidFill>
                <a:latin typeface="+mj-lt"/>
              </a:rPr>
              <a:t>opposite</a:t>
            </a:r>
            <a:r>
              <a:rPr lang="en-GB" sz="3600" dirty="0">
                <a:solidFill>
                  <a:srgbClr val="434343"/>
                </a:solidFill>
                <a:latin typeface="+mj-lt"/>
              </a:rPr>
              <a:t> side of the body</a:t>
            </a:r>
            <a:endParaRPr lang="en-GB" sz="3600" b="1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3E54BB-9893-4F6C-9CE1-D7489D95FFDA}"/>
              </a:ext>
            </a:extLst>
          </p:cNvPr>
          <p:cNvSpPr/>
          <p:nvPr/>
        </p:nvSpPr>
        <p:spPr>
          <a:xfrm>
            <a:off x="6770590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ADD560-8565-4E02-BB09-FD467BF872BD}"/>
              </a:ext>
            </a:extLst>
          </p:cNvPr>
          <p:cNvSpPr/>
          <p:nvPr/>
        </p:nvSpPr>
        <p:spPr>
          <a:xfrm flipH="1">
            <a:off x="2317380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4A01A5-CA58-47A9-9DBD-B8CD30D90774}"/>
              </a:ext>
            </a:extLst>
          </p:cNvPr>
          <p:cNvCxnSpPr/>
          <p:nvPr/>
        </p:nvCxnSpPr>
        <p:spPr>
          <a:xfrm flipH="1">
            <a:off x="5076265" y="3852582"/>
            <a:ext cx="53788" cy="26356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50A74A-6718-4444-92BD-DE053BC18A6D}"/>
              </a:ext>
            </a:extLst>
          </p:cNvPr>
          <p:cNvCxnSpPr>
            <a:cxnSpLocks/>
          </p:cNvCxnSpPr>
          <p:nvPr/>
        </p:nvCxnSpPr>
        <p:spPr>
          <a:xfrm>
            <a:off x="7061949" y="3852582"/>
            <a:ext cx="53788" cy="26356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5BEA08-DA26-4380-BEB2-C7E1FB1312E5}"/>
              </a:ext>
            </a:extLst>
          </p:cNvPr>
          <p:cNvCxnSpPr>
            <a:cxnSpLocks/>
          </p:cNvCxnSpPr>
          <p:nvPr/>
        </p:nvCxnSpPr>
        <p:spPr>
          <a:xfrm>
            <a:off x="7061949" y="3852582"/>
            <a:ext cx="53788" cy="2635624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FA2170-EF30-4E10-A380-CA8B6315DA16}"/>
              </a:ext>
            </a:extLst>
          </p:cNvPr>
          <p:cNvCxnSpPr/>
          <p:nvPr/>
        </p:nvCxnSpPr>
        <p:spPr>
          <a:xfrm flipH="1">
            <a:off x="5077396" y="3852582"/>
            <a:ext cx="53788" cy="2635624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034E69E-36A5-4F47-B3DE-60DD9E88BC13}"/>
              </a:ext>
            </a:extLst>
          </p:cNvPr>
          <p:cNvSpPr/>
          <p:nvPr/>
        </p:nvSpPr>
        <p:spPr>
          <a:xfrm>
            <a:off x="6795238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38B31E-53D7-40D0-8A01-04B2DA23510B}"/>
              </a:ext>
            </a:extLst>
          </p:cNvPr>
          <p:cNvSpPr/>
          <p:nvPr/>
        </p:nvSpPr>
        <p:spPr>
          <a:xfrm flipH="1">
            <a:off x="2301687" y="2579597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D675E3-0A2E-412E-A871-9222F9C98585}"/>
              </a:ext>
            </a:extLst>
          </p:cNvPr>
          <p:cNvSpPr txBox="1"/>
          <p:nvPr/>
        </p:nvSpPr>
        <p:spPr>
          <a:xfrm>
            <a:off x="63441" y="357103"/>
            <a:ext cx="1206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434343"/>
                </a:solidFill>
                <a:latin typeface="+mj-lt"/>
              </a:rPr>
              <a:t>The brain </a:t>
            </a:r>
            <a:r>
              <a:rPr lang="en-GB" sz="3600" dirty="0">
                <a:solidFill>
                  <a:srgbClr val="C00000"/>
                </a:solidFill>
                <a:latin typeface="+mj-lt"/>
              </a:rPr>
              <a:t>receives messages</a:t>
            </a:r>
            <a:r>
              <a:rPr lang="en-GB" sz="3600" dirty="0">
                <a:solidFill>
                  <a:srgbClr val="434343"/>
                </a:solidFill>
                <a:latin typeface="+mj-lt"/>
              </a:rPr>
              <a:t> from the </a:t>
            </a:r>
            <a:r>
              <a:rPr lang="en-GB" sz="3600" dirty="0">
                <a:solidFill>
                  <a:srgbClr val="C00000"/>
                </a:solidFill>
                <a:latin typeface="+mj-lt"/>
              </a:rPr>
              <a:t>opposite</a:t>
            </a:r>
            <a:r>
              <a:rPr lang="en-GB" sz="3600" dirty="0">
                <a:solidFill>
                  <a:srgbClr val="434343"/>
                </a:solidFill>
                <a:latin typeface="+mj-lt"/>
              </a:rPr>
              <a:t> side of the body</a:t>
            </a:r>
            <a:endParaRPr lang="en-GB" sz="3600" b="1" dirty="0">
              <a:solidFill>
                <a:srgbClr val="434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49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  <p:bldP spid="9" grpId="1" animBg="1"/>
      <p:bldP spid="10" grpId="0" animBg="1"/>
      <p:bldP spid="16" grpId="0" animBg="1"/>
      <p:bldP spid="17" grpId="0" animBg="1"/>
      <p:bldP spid="17" grpId="1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EAF38-DBAE-514F-88FF-4BACBE5821DF}"/>
              </a:ext>
            </a:extLst>
          </p:cNvPr>
          <p:cNvSpPr/>
          <p:nvPr/>
        </p:nvSpPr>
        <p:spPr>
          <a:xfrm>
            <a:off x="831272" y="501457"/>
            <a:ext cx="11055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+mj-lt"/>
              </a:rPr>
              <a:t>The PNS has two main divisions: </a:t>
            </a:r>
            <a:r>
              <a:rPr lang="en-GB" sz="4000" dirty="0">
                <a:solidFill>
                  <a:schemeClr val="accent6"/>
                </a:solidFill>
                <a:latin typeface="+mj-lt"/>
              </a:rPr>
              <a:t>Sensory</a:t>
            </a:r>
            <a:r>
              <a:rPr lang="en-GB" sz="4000" dirty="0">
                <a:latin typeface="+mj-lt"/>
              </a:rPr>
              <a:t> and </a:t>
            </a:r>
            <a:r>
              <a:rPr lang="en-GB" sz="4000" dirty="0">
                <a:solidFill>
                  <a:schemeClr val="accent1"/>
                </a:solidFill>
                <a:latin typeface="+mj-lt"/>
              </a:rPr>
              <a:t>Motor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25D130-743B-4E4C-80C0-BC4606854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38" y="1885471"/>
            <a:ext cx="6166762" cy="6347341"/>
          </a:xfrm>
          <a:prstGeom prst="rect">
            <a:avLst/>
          </a:prstGeom>
        </p:spPr>
      </p:pic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35D3B2F9-2270-0C40-9F4F-73FC173303B0}"/>
              </a:ext>
            </a:extLst>
          </p:cNvPr>
          <p:cNvSpPr/>
          <p:nvPr/>
        </p:nvSpPr>
        <p:spPr>
          <a:xfrm flipH="1">
            <a:off x="5614762" y="2179411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AE143779-DD72-A64E-975D-F55E826CE19B}"/>
              </a:ext>
            </a:extLst>
          </p:cNvPr>
          <p:cNvSpPr/>
          <p:nvPr/>
        </p:nvSpPr>
        <p:spPr>
          <a:xfrm flipH="1">
            <a:off x="5644067" y="2349395"/>
            <a:ext cx="3200400" cy="739588"/>
          </a:xfrm>
          <a:custGeom>
            <a:avLst/>
            <a:gdLst>
              <a:gd name="connsiteX0" fmla="*/ 0 w 3200400"/>
              <a:gd name="connsiteY0" fmla="*/ 0 h 739588"/>
              <a:gd name="connsiteX1" fmla="*/ 201706 w 3200400"/>
              <a:gd name="connsiteY1" fmla="*/ 201706 h 739588"/>
              <a:gd name="connsiteX2" fmla="*/ 578223 w 3200400"/>
              <a:gd name="connsiteY2" fmla="*/ 437029 h 739588"/>
              <a:gd name="connsiteX3" fmla="*/ 1203512 w 3200400"/>
              <a:gd name="connsiteY3" fmla="*/ 564776 h 739588"/>
              <a:gd name="connsiteX4" fmla="*/ 1983441 w 3200400"/>
              <a:gd name="connsiteY4" fmla="*/ 658906 h 739588"/>
              <a:gd name="connsiteX5" fmla="*/ 2702859 w 3200400"/>
              <a:gd name="connsiteY5" fmla="*/ 726141 h 739588"/>
              <a:gd name="connsiteX6" fmla="*/ 3200400 w 3200400"/>
              <a:gd name="connsiteY6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739588">
                <a:moveTo>
                  <a:pt x="0" y="0"/>
                </a:moveTo>
                <a:cubicBezTo>
                  <a:pt x="52667" y="64434"/>
                  <a:pt x="105335" y="128868"/>
                  <a:pt x="201706" y="201706"/>
                </a:cubicBezTo>
                <a:cubicBezTo>
                  <a:pt x="298077" y="274544"/>
                  <a:pt x="411256" y="376517"/>
                  <a:pt x="578223" y="437029"/>
                </a:cubicBezTo>
                <a:cubicBezTo>
                  <a:pt x="745190" y="497541"/>
                  <a:pt x="969309" y="527796"/>
                  <a:pt x="1203512" y="564776"/>
                </a:cubicBezTo>
                <a:cubicBezTo>
                  <a:pt x="1437715" y="601756"/>
                  <a:pt x="1733550" y="632012"/>
                  <a:pt x="1983441" y="658906"/>
                </a:cubicBezTo>
                <a:cubicBezTo>
                  <a:pt x="2233332" y="685800"/>
                  <a:pt x="2500033" y="712694"/>
                  <a:pt x="2702859" y="726141"/>
                </a:cubicBezTo>
                <a:cubicBezTo>
                  <a:pt x="2905686" y="739588"/>
                  <a:pt x="3053043" y="739588"/>
                  <a:pt x="3200400" y="739588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4A71B-2D23-D541-8EE1-48AC5D92F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40" y="2126656"/>
            <a:ext cx="864038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2" ma:contentTypeDescription="Create a new document." ma:contentTypeScope="" ma:versionID="c9ed7a6f8a07027933903dca5b597b6e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b743447d8a34f967d82b9b9b6bb0b3fe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7CA969-087D-47ED-AC74-B616993D65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3A4904-F1D4-4B2F-8699-70A84ED3B362}">
  <ds:schemaRefs>
    <ds:schemaRef ds:uri="http://schemas.microsoft.com/office/2006/metadata/properties"/>
    <ds:schemaRef ds:uri="http://schemas.microsoft.com/office/infopath/2007/PartnerControls"/>
    <ds:schemaRef ds:uri="6a8cfbb9-3c71-464a-b11d-7048d50cec72"/>
  </ds:schemaRefs>
</ds:datastoreItem>
</file>

<file path=customXml/itemProps3.xml><?xml version="1.0" encoding="utf-8"?>
<ds:datastoreItem xmlns:ds="http://schemas.openxmlformats.org/officeDocument/2006/customXml" ds:itemID="{003091B5-DE52-4F8F-893E-8D26EF3265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3410e6-35a1-4351-a940-33e45c1f74a6"/>
    <ds:schemaRef ds:uri="6a8cfbb9-3c71-464a-b11d-7048d50ce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390</Words>
  <Application>Microsoft Office PowerPoint</Application>
  <PresentationFormat>Widescreen</PresentationFormat>
  <Paragraphs>83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Collcutt</dc:creator>
  <cp:lastModifiedBy>Lydia Bown</cp:lastModifiedBy>
  <cp:revision>110</cp:revision>
  <dcterms:created xsi:type="dcterms:W3CDTF">2019-01-04T13:08:38Z</dcterms:created>
  <dcterms:modified xsi:type="dcterms:W3CDTF">2020-03-31T15:43:40Z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Order">
    <vt:r8>2263500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emplateUrl">
    <vt:lpwstr/>
  </property>
</Properties>
</file>