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330" r:id="rId5"/>
    <p:sldId id="381" r:id="rId6"/>
    <p:sldId id="382" r:id="rId7"/>
    <p:sldId id="452" r:id="rId8"/>
    <p:sldId id="357" r:id="rId9"/>
    <p:sldId id="451" r:id="rId10"/>
    <p:sldId id="383" r:id="rId11"/>
    <p:sldId id="338" r:id="rId12"/>
    <p:sldId id="453" r:id="rId13"/>
    <p:sldId id="454" r:id="rId14"/>
    <p:sldId id="456" r:id="rId15"/>
    <p:sldId id="457" r:id="rId16"/>
    <p:sldId id="375" r:id="rId17"/>
    <p:sldId id="376" r:id="rId18"/>
    <p:sldId id="377" r:id="rId19"/>
    <p:sldId id="459" r:id="rId20"/>
    <p:sldId id="462" r:id="rId21"/>
    <p:sldId id="461" r:id="rId22"/>
    <p:sldId id="46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C0000"/>
    <a:srgbClr val="FFB9B9"/>
    <a:srgbClr val="434343"/>
    <a:srgbClr val="22D4BE"/>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1E931-2CBD-6359-5CE7-4358FCE9A2C6}" v="10" dt="2020-07-27T12:04:11.647"/>
    <p1510:client id="{BFCAC98E-C993-92D5-C362-454C06230D03}" v="113" dt="2019-09-10T11:14:35.436"/>
    <p1510:client id="{E798B86B-CFFA-46A7-A514-9902CE55D132}" v="7" dt="2019-09-09T10:42:13.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27" autoAdjust="0"/>
    <p:restoredTop sz="93546" autoAdjust="0"/>
  </p:normalViewPr>
  <p:slideViewPr>
    <p:cSldViewPr snapToGrid="0">
      <p:cViewPr varScale="1">
        <p:scale>
          <a:sx n="86" d="100"/>
          <a:sy n="86" d="100"/>
        </p:scale>
        <p:origin x="4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a:solidFill>
                  <a:schemeClr val="tx1"/>
                </a:solidFill>
                <a:latin typeface="+mj-lt"/>
              </a:rPr>
              <a:t>Memory Game </a:t>
            </a:r>
            <a:r>
              <a:rPr lang="en-US" sz="4000" b="1" dirty="0">
                <a:solidFill>
                  <a:srgbClr val="C00000"/>
                </a:solidFill>
                <a:latin typeface="+mj-lt"/>
              </a:rPr>
              <a:t>Results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398302567266869E-2"/>
          <c:y val="0.14102735855451587"/>
          <c:w val="0.94460169743273315"/>
          <c:h val="0.74438277238963846"/>
        </c:manualLayout>
      </c:layout>
      <c:barChart>
        <c:barDir val="col"/>
        <c:grouping val="clustered"/>
        <c:varyColors val="0"/>
        <c:ser>
          <c:idx val="0"/>
          <c:order val="0"/>
          <c:tx>
            <c:strRef>
              <c:f>Sheet1!$B$1</c:f>
              <c:strCache>
                <c:ptCount val="1"/>
                <c:pt idx="0">
                  <c:v>Memory Game Results</c:v>
                </c:pt>
              </c:strCache>
            </c:strRef>
          </c:tx>
          <c:spPr>
            <a:solidFill>
              <a:srgbClr val="C00000"/>
            </a:solidFill>
            <a:ln>
              <a:noFill/>
            </a:ln>
            <a:effectLst/>
          </c:spPr>
          <c:invertIfNegative val="0"/>
          <c:cat>
            <c:strRef>
              <c:f>Sheet1!$A$2:$A$13</c:f>
              <c:strCache>
                <c:ptCount val="11"/>
                <c:pt idx="0">
                  <c:v>Cat</c:v>
                </c:pt>
                <c:pt idx="1">
                  <c:v>Camera</c:v>
                </c:pt>
                <c:pt idx="2">
                  <c:v>Letter</c:v>
                </c:pt>
                <c:pt idx="3">
                  <c:v>Guitar</c:v>
                </c:pt>
                <c:pt idx="4">
                  <c:v>Robot</c:v>
                </c:pt>
                <c:pt idx="5">
                  <c:v>HP</c:v>
                </c:pt>
                <c:pt idx="6">
                  <c:v>Headphones</c:v>
                </c:pt>
                <c:pt idx="7">
                  <c:v>Lightbulb</c:v>
                </c:pt>
                <c:pt idx="8">
                  <c:v>Umbrella</c:v>
                </c:pt>
                <c:pt idx="9">
                  <c:v>Spanner</c:v>
                </c:pt>
                <c:pt idx="10">
                  <c:v>Apple</c:v>
                </c:pt>
              </c:strCache>
            </c:strRef>
          </c:cat>
          <c:val>
            <c:numRef>
              <c:f>Sheet1!$B$2:$B$13</c:f>
              <c:numCache>
                <c:formatCode>General</c:formatCode>
                <c:ptCount val="11"/>
                <c:pt idx="0">
                  <c:v>30</c:v>
                </c:pt>
                <c:pt idx="1">
                  <c:v>28</c:v>
                </c:pt>
                <c:pt idx="2">
                  <c:v>26</c:v>
                </c:pt>
                <c:pt idx="3">
                  <c:v>22</c:v>
                </c:pt>
                <c:pt idx="4">
                  <c:v>25</c:v>
                </c:pt>
                <c:pt idx="5">
                  <c:v>30</c:v>
                </c:pt>
                <c:pt idx="6">
                  <c:v>27</c:v>
                </c:pt>
                <c:pt idx="7">
                  <c:v>25</c:v>
                </c:pt>
                <c:pt idx="8">
                  <c:v>20</c:v>
                </c:pt>
                <c:pt idx="9">
                  <c:v>18</c:v>
                </c:pt>
                <c:pt idx="10">
                  <c:v>28</c:v>
                </c:pt>
              </c:numCache>
            </c:numRef>
          </c:val>
          <c:extLst>
            <c:ext xmlns:c16="http://schemas.microsoft.com/office/drawing/2014/chart" uri="{C3380CC4-5D6E-409C-BE32-E72D297353CC}">
              <c16:uniqueId val="{00000000-212D-4728-9460-44D980893ABA}"/>
            </c:ext>
          </c:extLst>
        </c:ser>
        <c:dLbls>
          <c:showLegendKey val="0"/>
          <c:showVal val="0"/>
          <c:showCatName val="0"/>
          <c:showSerName val="0"/>
          <c:showPercent val="0"/>
          <c:showBubbleSize val="0"/>
        </c:dLbls>
        <c:gapWidth val="219"/>
        <c:overlap val="-27"/>
        <c:axId val="795137488"/>
        <c:axId val="721886544"/>
      </c:barChart>
      <c:catAx>
        <c:axId val="79513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mn-cs"/>
              </a:defRPr>
            </a:pPr>
            <a:endParaRPr lang="en-US"/>
          </a:p>
        </c:txPr>
        <c:crossAx val="721886544"/>
        <c:crosses val="autoZero"/>
        <c:auto val="1"/>
        <c:lblAlgn val="ctr"/>
        <c:lblOffset val="100"/>
        <c:noMultiLvlLbl val="0"/>
      </c:catAx>
      <c:valAx>
        <c:axId val="721886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j-lt"/>
                <a:ea typeface="+mn-ea"/>
                <a:cs typeface="+mn-cs"/>
              </a:defRPr>
            </a:pPr>
            <a:endParaRPr lang="en-US"/>
          </a:p>
        </c:txPr>
        <c:crossAx val="795137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196-D126-44C4-A2FD-EFA15448B4AF}" type="datetimeFigureOut">
              <a:rPr lang="en-GB" smtClean="0"/>
              <a:t>27/07/2020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1340D-D755-49E8-96A2-E79A0974D7E5}" type="slidenum">
              <a:rPr lang="en-GB" smtClean="0"/>
              <a:t>‹#›</a:t>
            </a:fld>
            <a:endParaRPr lang="en-GB"/>
          </a:p>
        </p:txBody>
      </p:sp>
    </p:spTree>
    <p:extLst>
      <p:ext uri="{BB962C8B-B14F-4D97-AF65-F5344CB8AC3E}">
        <p14:creationId xmlns:p14="http://schemas.microsoft.com/office/powerpoint/2010/main" val="396543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1</a:t>
            </a:fld>
            <a:endParaRPr lang="en-GB"/>
          </a:p>
        </p:txBody>
      </p:sp>
    </p:spTree>
    <p:extLst>
      <p:ext uri="{BB962C8B-B14F-4D97-AF65-F5344CB8AC3E}">
        <p14:creationId xmlns:p14="http://schemas.microsoft.com/office/powerpoint/2010/main" val="801582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11</a:t>
            </a:fld>
            <a:endParaRPr lang="en-GB"/>
          </a:p>
        </p:txBody>
      </p:sp>
    </p:spTree>
    <p:extLst>
      <p:ext uri="{BB962C8B-B14F-4D97-AF65-F5344CB8AC3E}">
        <p14:creationId xmlns:p14="http://schemas.microsoft.com/office/powerpoint/2010/main" val="417782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13</a:t>
            </a:fld>
            <a:endParaRPr lang="en-GB"/>
          </a:p>
        </p:txBody>
      </p:sp>
    </p:spTree>
    <p:extLst>
      <p:ext uri="{BB962C8B-B14F-4D97-AF65-F5344CB8AC3E}">
        <p14:creationId xmlns:p14="http://schemas.microsoft.com/office/powerpoint/2010/main" val="116255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14</a:t>
            </a:fld>
            <a:endParaRPr lang="en-GB"/>
          </a:p>
        </p:txBody>
      </p:sp>
    </p:spTree>
    <p:extLst>
      <p:ext uri="{BB962C8B-B14F-4D97-AF65-F5344CB8AC3E}">
        <p14:creationId xmlns:p14="http://schemas.microsoft.com/office/powerpoint/2010/main" val="411318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15</a:t>
            </a:fld>
            <a:endParaRPr lang="en-GB"/>
          </a:p>
        </p:txBody>
      </p:sp>
    </p:spTree>
    <p:extLst>
      <p:ext uri="{BB962C8B-B14F-4D97-AF65-F5344CB8AC3E}">
        <p14:creationId xmlns:p14="http://schemas.microsoft.com/office/powerpoint/2010/main" val="213477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19</a:t>
            </a:fld>
            <a:endParaRPr lang="en-GB"/>
          </a:p>
        </p:txBody>
      </p:sp>
    </p:spTree>
    <p:extLst>
      <p:ext uri="{BB962C8B-B14F-4D97-AF65-F5344CB8AC3E}">
        <p14:creationId xmlns:p14="http://schemas.microsoft.com/office/powerpoint/2010/main" val="228522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2</a:t>
            </a:fld>
            <a:endParaRPr lang="en-GB"/>
          </a:p>
        </p:txBody>
      </p:sp>
    </p:spTree>
    <p:extLst>
      <p:ext uri="{BB962C8B-B14F-4D97-AF65-F5344CB8AC3E}">
        <p14:creationId xmlns:p14="http://schemas.microsoft.com/office/powerpoint/2010/main" val="227457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3</a:t>
            </a:fld>
            <a:endParaRPr lang="en-GB"/>
          </a:p>
        </p:txBody>
      </p:sp>
    </p:spTree>
    <p:extLst>
      <p:ext uri="{BB962C8B-B14F-4D97-AF65-F5344CB8AC3E}">
        <p14:creationId xmlns:p14="http://schemas.microsoft.com/office/powerpoint/2010/main" val="368143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4</a:t>
            </a:fld>
            <a:endParaRPr lang="en-GB"/>
          </a:p>
        </p:txBody>
      </p:sp>
    </p:spTree>
    <p:extLst>
      <p:ext uri="{BB962C8B-B14F-4D97-AF65-F5344CB8AC3E}">
        <p14:creationId xmlns:p14="http://schemas.microsoft.com/office/powerpoint/2010/main" val="83567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5</a:t>
            </a:fld>
            <a:endParaRPr lang="en-GB"/>
          </a:p>
        </p:txBody>
      </p:sp>
    </p:spTree>
    <p:extLst>
      <p:ext uri="{BB962C8B-B14F-4D97-AF65-F5344CB8AC3E}">
        <p14:creationId xmlns:p14="http://schemas.microsoft.com/office/powerpoint/2010/main" val="1667271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7</a:t>
            </a:fld>
            <a:endParaRPr lang="en-GB"/>
          </a:p>
        </p:txBody>
      </p:sp>
    </p:spTree>
    <p:extLst>
      <p:ext uri="{BB962C8B-B14F-4D97-AF65-F5344CB8AC3E}">
        <p14:creationId xmlns:p14="http://schemas.microsoft.com/office/powerpoint/2010/main" val="1664020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8</a:t>
            </a:fld>
            <a:endParaRPr lang="en-GB"/>
          </a:p>
        </p:txBody>
      </p:sp>
    </p:spTree>
    <p:extLst>
      <p:ext uri="{BB962C8B-B14F-4D97-AF65-F5344CB8AC3E}">
        <p14:creationId xmlns:p14="http://schemas.microsoft.com/office/powerpoint/2010/main" val="83567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9</a:t>
            </a:fld>
            <a:endParaRPr lang="en-GB"/>
          </a:p>
        </p:txBody>
      </p:sp>
    </p:spTree>
    <p:extLst>
      <p:ext uri="{BB962C8B-B14F-4D97-AF65-F5344CB8AC3E}">
        <p14:creationId xmlns:p14="http://schemas.microsoft.com/office/powerpoint/2010/main" val="11377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10</a:t>
            </a:fld>
            <a:endParaRPr lang="en-GB"/>
          </a:p>
        </p:txBody>
      </p:sp>
    </p:spTree>
    <p:extLst>
      <p:ext uri="{BB962C8B-B14F-4D97-AF65-F5344CB8AC3E}">
        <p14:creationId xmlns:p14="http://schemas.microsoft.com/office/powerpoint/2010/main" val="380643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BD162C-7140-495C-9286-6699DDBE3DD3}"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330284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D162C-7140-495C-9286-6699DDBE3DD3}"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98820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D162C-7140-495C-9286-6699DDBE3DD3}"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146362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BD162C-7140-495C-9286-6699DDBE3DD3}"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14357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D162C-7140-495C-9286-6699DDBE3DD3}" type="datetimeFigureOut">
              <a:rPr lang="en-GB" smtClean="0"/>
              <a:t>27/07/2020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152807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BD162C-7140-495C-9286-6699DDBE3DD3}" type="datetimeFigureOut">
              <a:rPr lang="en-GB" smtClean="0"/>
              <a:t>27/07/2020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250679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BD162C-7140-495C-9286-6699DDBE3DD3}" type="datetimeFigureOut">
              <a:rPr lang="en-GB" smtClean="0"/>
              <a:t>27/07/2020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4292889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BD162C-7140-495C-9286-6699DDBE3DD3}" type="datetimeFigureOut">
              <a:rPr lang="en-GB" smtClean="0"/>
              <a:t>27/07/2020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394538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D162C-7140-495C-9286-6699DDBE3DD3}" type="datetimeFigureOut">
              <a:rPr lang="en-GB" smtClean="0"/>
              <a:t>27/07/2020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348194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D162C-7140-495C-9286-6699DDBE3DD3}" type="datetimeFigureOut">
              <a:rPr lang="en-GB" smtClean="0"/>
              <a:t>27/07/2020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6840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D162C-7140-495C-9286-6699DDBE3DD3}" type="datetimeFigureOut">
              <a:rPr lang="en-GB" smtClean="0"/>
              <a:t>27/07/2020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0B0D3B-1CAB-4902-949B-E78B0CD99205}" type="slidenum">
              <a:rPr lang="en-GB" smtClean="0"/>
              <a:t>‹#›</a:t>
            </a:fld>
            <a:endParaRPr lang="en-GB"/>
          </a:p>
        </p:txBody>
      </p:sp>
    </p:spTree>
    <p:extLst>
      <p:ext uri="{BB962C8B-B14F-4D97-AF65-F5344CB8AC3E}">
        <p14:creationId xmlns:p14="http://schemas.microsoft.com/office/powerpoint/2010/main" val="193328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D162C-7140-495C-9286-6699DDBE3DD3}" type="datetimeFigureOut">
              <a:rPr lang="en-GB" smtClean="0"/>
              <a:t>27/07/2020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B0D3B-1CAB-4902-949B-E78B0CD99205}" type="slidenum">
              <a:rPr lang="en-GB" smtClean="0"/>
              <a:t>‹#›</a:t>
            </a:fld>
            <a:endParaRPr lang="en-GB"/>
          </a:p>
        </p:txBody>
      </p:sp>
    </p:spTree>
    <p:extLst>
      <p:ext uri="{BB962C8B-B14F-4D97-AF65-F5344CB8AC3E}">
        <p14:creationId xmlns:p14="http://schemas.microsoft.com/office/powerpoint/2010/main" val="36086048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sv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sv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6CB2CC-7685-4D20-B1D9-2C614A896057}"/>
              </a:ext>
            </a:extLst>
          </p:cNvPr>
          <p:cNvSpPr/>
          <p:nvPr/>
        </p:nvSpPr>
        <p:spPr>
          <a:xfrm>
            <a:off x="3922584" y="2860740"/>
            <a:ext cx="5827236" cy="2356351"/>
          </a:xfrm>
          <a:prstGeom prst="rect">
            <a:avLst/>
          </a:prstGeom>
        </p:spPr>
        <p:txBody>
          <a:bodyPr wrap="none" anchor="t">
            <a:spAutoFit/>
          </a:bodyPr>
          <a:lstStyle/>
          <a:p>
            <a:pPr>
              <a:lnSpc>
                <a:spcPct val="75000"/>
              </a:lnSpc>
              <a:spcAft>
                <a:spcPts val="600"/>
              </a:spcAft>
            </a:pPr>
            <a:r>
              <a:rPr lang="en-GB" sz="9600" kern="1400" dirty="0">
                <a:solidFill>
                  <a:srgbClr val="C00000"/>
                </a:solidFill>
                <a:latin typeface="+mj-lt"/>
              </a:rPr>
              <a:t>Learning </a:t>
            </a:r>
            <a:r>
              <a:rPr lang="en-GB" sz="7200" kern="1400" dirty="0">
                <a:solidFill>
                  <a:srgbClr val="434343"/>
                </a:solidFill>
                <a:latin typeface="+mj-lt"/>
              </a:rPr>
              <a:t>&amp;</a:t>
            </a:r>
            <a:r>
              <a:rPr lang="en-GB" sz="9600" kern="1400" dirty="0">
                <a:solidFill>
                  <a:srgbClr val="C00000"/>
                </a:solidFill>
                <a:latin typeface="+mj-lt"/>
              </a:rPr>
              <a:t> </a:t>
            </a:r>
            <a:br>
              <a:rPr lang="en-GB" sz="9600" kern="1400" dirty="0">
                <a:solidFill>
                  <a:srgbClr val="C00000"/>
                </a:solidFill>
                <a:latin typeface="+mj-lt"/>
              </a:rPr>
            </a:br>
            <a:r>
              <a:rPr lang="en-GB" sz="9600" kern="1400" dirty="0">
                <a:solidFill>
                  <a:srgbClr val="C00000"/>
                </a:solidFill>
                <a:latin typeface="+mj-lt"/>
              </a:rPr>
              <a:t>Memory</a:t>
            </a:r>
            <a:r>
              <a:rPr lang="en-GB" sz="3600" kern="1400" dirty="0">
                <a:solidFill>
                  <a:srgbClr val="000000"/>
                </a:solidFill>
                <a:latin typeface="+mj-lt"/>
              </a:rPr>
              <a:t> </a:t>
            </a:r>
          </a:p>
        </p:txBody>
      </p:sp>
      <p:pic>
        <p:nvPicPr>
          <p:cNvPr id="10" name="Picture 9">
            <a:extLst>
              <a:ext uri="{FF2B5EF4-FFF2-40B4-BE49-F238E27FC236}">
                <a16:creationId xmlns:a16="http://schemas.microsoft.com/office/drawing/2014/main" id="{6500D592-087A-466F-90BA-9CC71C13A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034" y="390284"/>
            <a:ext cx="1889241" cy="1804224"/>
          </a:xfrm>
          <a:prstGeom prst="rect">
            <a:avLst/>
          </a:prstGeom>
        </p:spPr>
      </p:pic>
      <p:sp>
        <p:nvSpPr>
          <p:cNvPr id="11" name="Rectangle 10">
            <a:extLst>
              <a:ext uri="{FF2B5EF4-FFF2-40B4-BE49-F238E27FC236}">
                <a16:creationId xmlns:a16="http://schemas.microsoft.com/office/drawing/2014/main" id="{6FFBDCB8-E024-4193-9B27-80D7A5CCB0F8}"/>
              </a:ext>
            </a:extLst>
          </p:cNvPr>
          <p:cNvSpPr/>
          <p:nvPr/>
        </p:nvSpPr>
        <p:spPr>
          <a:xfrm>
            <a:off x="441375" y="6019384"/>
            <a:ext cx="2345001" cy="584775"/>
          </a:xfrm>
          <a:prstGeom prst="rect">
            <a:avLst/>
          </a:prstGeom>
        </p:spPr>
        <p:txBody>
          <a:bodyPr wrap="none">
            <a:spAutoFit/>
          </a:bodyPr>
          <a:lstStyle/>
          <a:p>
            <a:r>
              <a:rPr lang="en-GB" sz="3200" dirty="0">
                <a:solidFill>
                  <a:srgbClr val="C00000"/>
                </a:solidFill>
                <a:latin typeface="+mj-lt"/>
                <a:ea typeface="Microsoft JhengHei" panose="020B0604030504040204" pitchFamily="34" charset="-120"/>
                <a:cs typeface="Arial" panose="020B0604020202020204" pitchFamily="34" charset="0"/>
              </a:rPr>
              <a:t>'Presenter 1' </a:t>
            </a:r>
          </a:p>
        </p:txBody>
      </p:sp>
      <p:sp>
        <p:nvSpPr>
          <p:cNvPr id="13" name="Rectangle 12">
            <a:extLst>
              <a:ext uri="{FF2B5EF4-FFF2-40B4-BE49-F238E27FC236}">
                <a16:creationId xmlns:a16="http://schemas.microsoft.com/office/drawing/2014/main" id="{10242FEA-A42B-4BE1-9548-E6AF6066AAD9}"/>
              </a:ext>
            </a:extLst>
          </p:cNvPr>
          <p:cNvSpPr/>
          <p:nvPr/>
        </p:nvSpPr>
        <p:spPr>
          <a:xfrm>
            <a:off x="9599458" y="6019384"/>
            <a:ext cx="2345001" cy="584775"/>
          </a:xfrm>
          <a:prstGeom prst="rect">
            <a:avLst/>
          </a:prstGeom>
        </p:spPr>
        <p:txBody>
          <a:bodyPr wrap="none" anchor="t">
            <a:spAutoFit/>
          </a:bodyPr>
          <a:lstStyle/>
          <a:p>
            <a:r>
              <a:rPr lang="en-GB" sz="3200" dirty="0">
                <a:solidFill>
                  <a:srgbClr val="C00000"/>
                </a:solidFill>
                <a:latin typeface="+mj-lt"/>
                <a:ea typeface="Microsoft JhengHei"/>
                <a:cs typeface="Arial"/>
              </a:rPr>
              <a:t>'Presenter 2' </a:t>
            </a:r>
            <a:endParaRPr lang="en-GB" sz="3200" dirty="0">
              <a:solidFill>
                <a:srgbClr val="C00000"/>
              </a:solidFill>
              <a:latin typeface="+mj-lt"/>
              <a:ea typeface="Microsoft JhengHei" panose="020B0604030504040204" pitchFamily="34" charset="-120"/>
              <a:cs typeface="Arial" panose="020B0604020202020204" pitchFamily="34" charset="0"/>
            </a:endParaRPr>
          </a:p>
        </p:txBody>
      </p:sp>
      <p:sp>
        <p:nvSpPr>
          <p:cNvPr id="8" name="TextBox 7">
            <a:extLst>
              <a:ext uri="{FF2B5EF4-FFF2-40B4-BE49-F238E27FC236}">
                <a16:creationId xmlns:a16="http://schemas.microsoft.com/office/drawing/2014/main" id="{4007C8E5-135B-4F33-8792-8C6E455287E7}"/>
              </a:ext>
            </a:extLst>
          </p:cNvPr>
          <p:cNvSpPr txBox="1"/>
          <p:nvPr/>
        </p:nvSpPr>
        <p:spPr>
          <a:xfrm>
            <a:off x="1445516" y="169686"/>
            <a:ext cx="3434530" cy="646331"/>
          </a:xfrm>
          <a:prstGeom prst="rect">
            <a:avLst/>
          </a:prstGeom>
          <a:noFill/>
        </p:spPr>
        <p:txBody>
          <a:bodyPr wrap="none" rtlCol="0">
            <a:spAutoFit/>
          </a:bodyPr>
          <a:lstStyle/>
          <a:p>
            <a:r>
              <a:rPr lang="en-GB" dirty="0">
                <a:solidFill>
                  <a:srgbClr val="434343"/>
                </a:solidFill>
                <a:latin typeface="+mj-lt"/>
              </a:rPr>
              <a:t>This activity has been supported </a:t>
            </a:r>
            <a:br>
              <a:rPr lang="en-GB" dirty="0">
                <a:solidFill>
                  <a:srgbClr val="434343"/>
                </a:solidFill>
                <a:latin typeface="+mj-lt"/>
              </a:rPr>
            </a:br>
            <a:r>
              <a:rPr lang="en-GB" dirty="0">
                <a:solidFill>
                  <a:srgbClr val="434343"/>
                </a:solidFill>
                <a:latin typeface="+mj-lt"/>
              </a:rPr>
              <a:t>by a grant from Roche Products Ltd</a:t>
            </a:r>
          </a:p>
        </p:txBody>
      </p:sp>
      <p:pic>
        <p:nvPicPr>
          <p:cNvPr id="12" name="Picture 11">
            <a:extLst>
              <a:ext uri="{FF2B5EF4-FFF2-40B4-BE49-F238E27FC236}">
                <a16:creationId xmlns:a16="http://schemas.microsoft.com/office/drawing/2014/main" id="{FA13B35E-0343-4495-AB1A-C32586CAF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8" y="128016"/>
            <a:ext cx="1323982" cy="716936"/>
          </a:xfrm>
          <a:prstGeom prst="rect">
            <a:avLst/>
          </a:prstGeom>
        </p:spPr>
      </p:pic>
      <p:pic>
        <p:nvPicPr>
          <p:cNvPr id="14" name="Picture 13">
            <a:extLst>
              <a:ext uri="{FF2B5EF4-FFF2-40B4-BE49-F238E27FC236}">
                <a16:creationId xmlns:a16="http://schemas.microsoft.com/office/drawing/2014/main" id="{D9EF7567-0FC3-4F0F-BF50-CEA5E3645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72" y="2485292"/>
            <a:ext cx="3058711" cy="2813538"/>
          </a:xfrm>
          <a:prstGeom prst="rect">
            <a:avLst/>
          </a:prstGeom>
        </p:spPr>
      </p:pic>
    </p:spTree>
    <p:extLst>
      <p:ext uri="{BB962C8B-B14F-4D97-AF65-F5344CB8AC3E}">
        <p14:creationId xmlns:p14="http://schemas.microsoft.com/office/powerpoint/2010/main" val="376664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6A4B15-9787-4BA6-A54C-CDCC65B32CF9}"/>
              </a:ext>
            </a:extLst>
          </p:cNvPr>
          <p:cNvSpPr/>
          <p:nvPr/>
        </p:nvSpPr>
        <p:spPr>
          <a:xfrm>
            <a:off x="8080730" y="4394135"/>
            <a:ext cx="3601355" cy="1508105"/>
          </a:xfrm>
          <a:prstGeom prst="rect">
            <a:avLst/>
          </a:prstGeom>
        </p:spPr>
        <p:txBody>
          <a:bodyPr wrap="square">
            <a:spAutoFit/>
          </a:bodyPr>
          <a:lstStyle/>
          <a:p>
            <a:pPr algn="ctr"/>
            <a:r>
              <a:rPr lang="en-US" sz="3600" kern="1400" dirty="0">
                <a:solidFill>
                  <a:srgbClr val="C00000"/>
                </a:solidFill>
                <a:latin typeface="+mj-lt"/>
              </a:rPr>
              <a:t>Synapse</a:t>
            </a:r>
            <a:r>
              <a:rPr lang="en-US" sz="2800" kern="1400" dirty="0">
                <a:solidFill>
                  <a:srgbClr val="000000"/>
                </a:solidFill>
                <a:latin typeface="+mj-lt"/>
              </a:rPr>
              <a:t> =</a:t>
            </a:r>
          </a:p>
          <a:p>
            <a:pPr algn="ctr"/>
            <a:r>
              <a:rPr lang="en-US" sz="2800" kern="1400" dirty="0">
                <a:solidFill>
                  <a:srgbClr val="000000"/>
                </a:solidFill>
                <a:latin typeface="+mj-lt"/>
              </a:rPr>
              <a:t>Connections between neurons</a:t>
            </a:r>
            <a:endParaRPr lang="en-GB" sz="2800" dirty="0">
              <a:latin typeface="+mj-lt"/>
            </a:endParaRPr>
          </a:p>
        </p:txBody>
      </p:sp>
      <p:pic>
        <p:nvPicPr>
          <p:cNvPr id="8" name="Picture 7">
            <a:extLst>
              <a:ext uri="{FF2B5EF4-FFF2-40B4-BE49-F238E27FC236}">
                <a16:creationId xmlns:a16="http://schemas.microsoft.com/office/drawing/2014/main" id="{243B2C17-1F39-4367-9956-040AD100B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90949">
            <a:off x="1380728" y="3964009"/>
            <a:ext cx="1909023" cy="3133637"/>
          </a:xfrm>
          <a:prstGeom prst="rect">
            <a:avLst/>
          </a:prstGeom>
        </p:spPr>
      </p:pic>
      <p:pic>
        <p:nvPicPr>
          <p:cNvPr id="34" name="Picture 4" descr="https://tse1.mm.bing.net/th?id=OIP._2SevtvE2MJcRdXbcLVrDQHaHa&amp;pid=Api&amp;P=0&amp;w=300&amp;h=300">
            <a:extLst>
              <a:ext uri="{FF2B5EF4-FFF2-40B4-BE49-F238E27FC236}">
                <a16:creationId xmlns:a16="http://schemas.microsoft.com/office/drawing/2014/main" id="{969F170F-79A5-4670-8300-C4CCF96EE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21789">
            <a:off x="3365471" y="5632763"/>
            <a:ext cx="205707" cy="205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6523A0-37A4-435E-90EF-6C631AB77FB9}"/>
              </a:ext>
            </a:extLst>
          </p:cNvPr>
          <p:cNvSpPr txBox="1"/>
          <p:nvPr/>
        </p:nvSpPr>
        <p:spPr>
          <a:xfrm>
            <a:off x="543661" y="159686"/>
            <a:ext cx="11104679" cy="1231106"/>
          </a:xfrm>
          <a:prstGeom prst="rect">
            <a:avLst/>
          </a:prstGeom>
          <a:noFill/>
        </p:spPr>
        <p:txBody>
          <a:bodyPr wrap="square" rtlCol="0">
            <a:spAutoFit/>
          </a:bodyPr>
          <a:lstStyle/>
          <a:p>
            <a:pPr algn="ctr"/>
            <a:r>
              <a:rPr lang="en-GB" sz="7400" dirty="0">
                <a:solidFill>
                  <a:srgbClr val="434343"/>
                </a:solidFill>
                <a:latin typeface="+mj-lt"/>
              </a:rPr>
              <a:t>What is a </a:t>
            </a:r>
            <a:r>
              <a:rPr lang="en-GB" sz="7400" dirty="0">
                <a:solidFill>
                  <a:srgbClr val="C00000"/>
                </a:solidFill>
                <a:latin typeface="+mj-lt"/>
              </a:rPr>
              <a:t>memory</a:t>
            </a:r>
            <a:r>
              <a:rPr lang="en-GB" sz="7400" dirty="0">
                <a:solidFill>
                  <a:srgbClr val="434343"/>
                </a:solidFill>
                <a:latin typeface="+mj-lt"/>
              </a:rPr>
              <a:t>?</a:t>
            </a:r>
            <a:endParaRPr lang="en-GB" sz="7400" b="1" dirty="0">
              <a:solidFill>
                <a:srgbClr val="C00000"/>
              </a:solidFill>
              <a:latin typeface="+mj-lt"/>
            </a:endParaRPr>
          </a:p>
        </p:txBody>
      </p:sp>
      <p:sp>
        <p:nvSpPr>
          <p:cNvPr id="14" name="TextBox 13">
            <a:extLst>
              <a:ext uri="{FF2B5EF4-FFF2-40B4-BE49-F238E27FC236}">
                <a16:creationId xmlns:a16="http://schemas.microsoft.com/office/drawing/2014/main" id="{9152B28B-F229-482D-83A2-0A8A4D1F2C56}"/>
              </a:ext>
            </a:extLst>
          </p:cNvPr>
          <p:cNvSpPr txBox="1"/>
          <p:nvPr/>
        </p:nvSpPr>
        <p:spPr>
          <a:xfrm>
            <a:off x="1280268" y="2020976"/>
            <a:ext cx="3008302" cy="769441"/>
          </a:xfrm>
          <a:prstGeom prst="rect">
            <a:avLst/>
          </a:prstGeom>
          <a:noFill/>
        </p:spPr>
        <p:txBody>
          <a:bodyPr wrap="square" rtlCol="0">
            <a:spAutoFit/>
          </a:bodyPr>
          <a:lstStyle/>
          <a:p>
            <a:pPr algn="ctr"/>
            <a:r>
              <a:rPr lang="en-GB" sz="4400" dirty="0">
                <a:solidFill>
                  <a:srgbClr val="C00000"/>
                </a:solidFill>
                <a:latin typeface="+mj-lt"/>
              </a:rPr>
              <a:t>Connections</a:t>
            </a:r>
          </a:p>
        </p:txBody>
      </p:sp>
      <p:pic>
        <p:nvPicPr>
          <p:cNvPr id="9" name="Picture 8">
            <a:extLst>
              <a:ext uri="{FF2B5EF4-FFF2-40B4-BE49-F238E27FC236}">
                <a16:creationId xmlns:a16="http://schemas.microsoft.com/office/drawing/2014/main" id="{1A64893F-C14B-4E88-8A35-60C9A14483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25283">
            <a:off x="3243168" y="2683656"/>
            <a:ext cx="2024493" cy="3323181"/>
          </a:xfrm>
          <a:prstGeom prst="rect">
            <a:avLst/>
          </a:prstGeom>
        </p:spPr>
      </p:pic>
      <p:pic>
        <p:nvPicPr>
          <p:cNvPr id="10" name="Picture 9">
            <a:extLst>
              <a:ext uri="{FF2B5EF4-FFF2-40B4-BE49-F238E27FC236}">
                <a16:creationId xmlns:a16="http://schemas.microsoft.com/office/drawing/2014/main" id="{2D96EDD8-B20B-4027-AB66-3A218F1FD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25283">
            <a:off x="5159309" y="1547425"/>
            <a:ext cx="1870983" cy="3071196"/>
          </a:xfrm>
          <a:prstGeom prst="rect">
            <a:avLst/>
          </a:prstGeom>
        </p:spPr>
      </p:pic>
      <p:grpSp>
        <p:nvGrpSpPr>
          <p:cNvPr id="53" name="Group 52">
            <a:extLst>
              <a:ext uri="{FF2B5EF4-FFF2-40B4-BE49-F238E27FC236}">
                <a16:creationId xmlns:a16="http://schemas.microsoft.com/office/drawing/2014/main" id="{6BB71FA1-FA3B-4CBF-A7C8-2B97DEEE4AE0}"/>
              </a:ext>
            </a:extLst>
          </p:cNvPr>
          <p:cNvGrpSpPr/>
          <p:nvPr/>
        </p:nvGrpSpPr>
        <p:grpSpPr>
          <a:xfrm>
            <a:off x="5062286" y="1751270"/>
            <a:ext cx="5901282" cy="2370277"/>
            <a:chOff x="5062286" y="1751270"/>
            <a:chExt cx="5901282" cy="2370277"/>
          </a:xfrm>
        </p:grpSpPr>
        <p:pic>
          <p:nvPicPr>
            <p:cNvPr id="1026" name="Picture 2" descr="Head, Water, Chemical, Diagram, Simple">
              <a:extLst>
                <a:ext uri="{FF2B5EF4-FFF2-40B4-BE49-F238E27FC236}">
                  <a16:creationId xmlns:a16="http://schemas.microsoft.com/office/drawing/2014/main" id="{2B7A01B8-6A3E-49E3-BAAD-A141A9E55C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3291" y="1751270"/>
              <a:ext cx="2370277" cy="2370277"/>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CBBF5650-FC8B-4C1B-A0BA-C2DC8C6EFAF4}"/>
                </a:ext>
              </a:extLst>
            </p:cNvPr>
            <p:cNvSpPr/>
            <p:nvPr/>
          </p:nvSpPr>
          <p:spPr>
            <a:xfrm>
              <a:off x="8610543" y="1772608"/>
              <a:ext cx="2332800" cy="2332800"/>
            </a:xfrm>
            <a:prstGeom prst="ellipse">
              <a:avLst/>
            </a:pr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EE1E771A-3C8A-4D0E-BD99-DFD7DC71A42F}"/>
                </a:ext>
              </a:extLst>
            </p:cNvPr>
            <p:cNvSpPr/>
            <p:nvPr/>
          </p:nvSpPr>
          <p:spPr>
            <a:xfrm>
              <a:off x="5062286" y="3571341"/>
              <a:ext cx="328474" cy="328473"/>
            </a:xfrm>
            <a:prstGeom prst="ellipse">
              <a:avLst/>
            </a:prstGeom>
            <a:noFill/>
            <a:ln w="28575">
              <a:solidFill>
                <a:srgbClr val="C00000"/>
              </a:solidFill>
              <a:prstDash val="sysDash"/>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F4F3D41A-797C-4A10-9273-9837D60DF57B}"/>
                </a:ext>
              </a:extLst>
            </p:cNvPr>
            <p:cNvCxnSpPr>
              <a:cxnSpLocks/>
              <a:endCxn id="1026" idx="2"/>
            </p:cNvCxnSpPr>
            <p:nvPr/>
          </p:nvCxnSpPr>
          <p:spPr>
            <a:xfrm>
              <a:off x="5253487" y="3899814"/>
              <a:ext cx="4524943" cy="221733"/>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3304F6-2988-4E2B-A3D9-D78672FE961C}"/>
                </a:ext>
              </a:extLst>
            </p:cNvPr>
            <p:cNvCxnSpPr>
              <a:cxnSpLocks/>
            </p:cNvCxnSpPr>
            <p:nvPr/>
          </p:nvCxnSpPr>
          <p:spPr>
            <a:xfrm flipV="1">
              <a:off x="5343463" y="1855833"/>
              <a:ext cx="3981692" cy="1730006"/>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487D2273-4DC4-4651-9C58-26668CF1975A}"/>
              </a:ext>
            </a:extLst>
          </p:cNvPr>
          <p:cNvCxnSpPr/>
          <p:nvPr/>
        </p:nvCxnSpPr>
        <p:spPr>
          <a:xfrm>
            <a:off x="2267462" y="5685437"/>
            <a:ext cx="258793" cy="250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01845C-3125-4A05-9F71-AC0B19AC9B04}"/>
              </a:ext>
            </a:extLst>
          </p:cNvPr>
          <p:cNvCxnSpPr>
            <a:cxnSpLocks/>
          </p:cNvCxnSpPr>
          <p:nvPr/>
        </p:nvCxnSpPr>
        <p:spPr>
          <a:xfrm>
            <a:off x="2632605" y="6017128"/>
            <a:ext cx="317628" cy="185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E5C89F-5FB5-4E3C-BD5E-A02E38966F63}"/>
              </a:ext>
            </a:extLst>
          </p:cNvPr>
          <p:cNvCxnSpPr>
            <a:cxnSpLocks/>
          </p:cNvCxnSpPr>
          <p:nvPr/>
        </p:nvCxnSpPr>
        <p:spPr>
          <a:xfrm flipV="1">
            <a:off x="3079632" y="6138331"/>
            <a:ext cx="296988" cy="64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08F594A-1BD3-4738-8BA6-72C82C739DCF}"/>
              </a:ext>
            </a:extLst>
          </p:cNvPr>
          <p:cNvCxnSpPr>
            <a:cxnSpLocks/>
          </p:cNvCxnSpPr>
          <p:nvPr/>
        </p:nvCxnSpPr>
        <p:spPr>
          <a:xfrm flipV="1">
            <a:off x="3472381" y="5787756"/>
            <a:ext cx="164994" cy="2712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ttps://tse1.mm.bing.net/th?id=OIP._2SevtvE2MJcRdXbcLVrDQHaHa&amp;pid=Api&amp;P=0&amp;w=300&amp;h=300">
            <a:extLst>
              <a:ext uri="{FF2B5EF4-FFF2-40B4-BE49-F238E27FC236}">
                <a16:creationId xmlns:a16="http://schemas.microsoft.com/office/drawing/2014/main" id="{87150D40-2B90-4C7E-817C-9CD441E57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260" y="5582583"/>
            <a:ext cx="205707" cy="2057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tse1.mm.bing.net/th?id=OIP._2SevtvE2MJcRdXbcLVrDQHaHa&amp;pid=Api&amp;P=0&amp;w=300&amp;h=300">
            <a:extLst>
              <a:ext uri="{FF2B5EF4-FFF2-40B4-BE49-F238E27FC236}">
                <a16:creationId xmlns:a16="http://schemas.microsoft.com/office/drawing/2014/main" id="{5CEE44B9-647E-4537-98FC-F75B470C6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727" y="5846084"/>
            <a:ext cx="212882" cy="2128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s://tse1.mm.bing.net/th?id=OIP._2SevtvE2MJcRdXbcLVrDQHaHa&amp;pid=Api&amp;P=0&amp;w=300&amp;h=300">
            <a:extLst>
              <a:ext uri="{FF2B5EF4-FFF2-40B4-BE49-F238E27FC236}">
                <a16:creationId xmlns:a16="http://schemas.microsoft.com/office/drawing/2014/main" id="{6F3AF697-589E-4DA3-8074-BD573A31A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43568">
            <a:off x="3075851" y="5946127"/>
            <a:ext cx="205707" cy="205707"/>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a:extLst>
              <a:ext uri="{FF2B5EF4-FFF2-40B4-BE49-F238E27FC236}">
                <a16:creationId xmlns:a16="http://schemas.microsoft.com/office/drawing/2014/main" id="{6F9EE65D-06C1-417B-BF5A-5C0E3CF59BF6}"/>
              </a:ext>
            </a:extLst>
          </p:cNvPr>
          <p:cNvCxnSpPr>
            <a:cxnSpLocks/>
          </p:cNvCxnSpPr>
          <p:nvPr/>
        </p:nvCxnSpPr>
        <p:spPr>
          <a:xfrm flipH="1" flipV="1">
            <a:off x="3451184" y="5382630"/>
            <a:ext cx="165891" cy="3028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E576D869-5FDD-4746-9F01-BCFE8F922000}"/>
              </a:ext>
            </a:extLst>
          </p:cNvPr>
          <p:cNvSpPr/>
          <p:nvPr/>
        </p:nvSpPr>
        <p:spPr>
          <a:xfrm>
            <a:off x="3079632" y="4868660"/>
            <a:ext cx="328474" cy="328473"/>
          </a:xfrm>
          <a:prstGeom prst="ellipse">
            <a:avLst/>
          </a:prstGeom>
          <a:noFill/>
          <a:ln w="28575">
            <a:solidFill>
              <a:srgbClr val="C00000"/>
            </a:solidFill>
            <a:prstDash val="sysDash"/>
          </a:ln>
          <a:effectLst>
            <a:glow rad="1397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87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25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2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par>
                                <p:cTn id="33" presetID="10" presetClass="entr" presetSubtype="0" fill="hold" nodeType="withEffect">
                                  <p:stCondLst>
                                    <p:cond delay="25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25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25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par>
                          <p:cTn id="42" fill="hold">
                            <p:stCondLst>
                              <p:cond delay="750"/>
                            </p:stCondLst>
                            <p:childTnLst>
                              <p:par>
                                <p:cTn id="43" presetID="10" presetClass="entr" presetSubtype="0" fill="hold" grpId="0" nodeType="afterEffect">
                                  <p:stCondLst>
                                    <p:cond delay="25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2000"/>
                                        <p:tgtEl>
                                          <p:spTgt spid="54"/>
                                        </p:tgtEl>
                                      </p:cBhvr>
                                    </p:animEffect>
                                  </p:childTnLst>
                                </p:cTn>
                              </p:par>
                            </p:childTnLst>
                          </p:cTn>
                        </p:par>
                        <p:par>
                          <p:cTn id="46" fill="hold">
                            <p:stCondLst>
                              <p:cond delay="3000"/>
                            </p:stCondLst>
                            <p:childTnLst>
                              <p:par>
                                <p:cTn id="47" presetID="10" presetClass="entr" presetSubtype="0" fill="hold" nodeType="afterEffect">
                                  <p:stCondLst>
                                    <p:cond delay="25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2000"/>
                                        <p:tgtEl>
                                          <p:spTgt spid="53"/>
                                        </p:tgtEl>
                                      </p:cBhvr>
                                    </p:animEffect>
                                  </p:childTnLst>
                                </p:cTn>
                              </p:par>
                            </p:childTnLst>
                          </p:cTn>
                        </p:par>
                        <p:par>
                          <p:cTn id="50" fill="hold">
                            <p:stCondLst>
                              <p:cond delay="5250"/>
                            </p:stCondLst>
                            <p:childTnLst>
                              <p:par>
                                <p:cTn id="51" presetID="10" presetClass="entr" presetSubtype="0" fill="hold" grpId="0" nodeType="afterEffect">
                                  <p:stCondLst>
                                    <p:cond delay="25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152B28B-F229-482D-83A2-0A8A4D1F2C56}"/>
              </a:ext>
            </a:extLst>
          </p:cNvPr>
          <p:cNvSpPr txBox="1"/>
          <p:nvPr/>
        </p:nvSpPr>
        <p:spPr>
          <a:xfrm>
            <a:off x="4683458" y="1825057"/>
            <a:ext cx="3008302" cy="769441"/>
          </a:xfrm>
          <a:prstGeom prst="rect">
            <a:avLst/>
          </a:prstGeom>
          <a:noFill/>
        </p:spPr>
        <p:txBody>
          <a:bodyPr wrap="square" rtlCol="0">
            <a:spAutoFit/>
          </a:bodyPr>
          <a:lstStyle/>
          <a:p>
            <a:pPr algn="ctr"/>
            <a:r>
              <a:rPr lang="en-GB" sz="4400" dirty="0">
                <a:solidFill>
                  <a:srgbClr val="C00000"/>
                </a:solidFill>
                <a:latin typeface="+mj-lt"/>
              </a:rPr>
              <a:t>Connections</a:t>
            </a:r>
          </a:p>
        </p:txBody>
      </p:sp>
      <p:sp>
        <p:nvSpPr>
          <p:cNvPr id="11" name="TextBox 10">
            <a:extLst>
              <a:ext uri="{FF2B5EF4-FFF2-40B4-BE49-F238E27FC236}">
                <a16:creationId xmlns:a16="http://schemas.microsoft.com/office/drawing/2014/main" id="{B44B0F0C-0BB7-4D05-AE73-038389EE0A09}"/>
              </a:ext>
            </a:extLst>
          </p:cNvPr>
          <p:cNvSpPr txBox="1"/>
          <p:nvPr/>
        </p:nvSpPr>
        <p:spPr>
          <a:xfrm>
            <a:off x="2836421" y="2357028"/>
            <a:ext cx="6551600" cy="769441"/>
          </a:xfrm>
          <a:prstGeom prst="rect">
            <a:avLst/>
          </a:prstGeom>
          <a:noFill/>
        </p:spPr>
        <p:txBody>
          <a:bodyPr wrap="square" rtlCol="0">
            <a:spAutoFit/>
          </a:bodyPr>
          <a:lstStyle/>
          <a:p>
            <a:pPr algn="ctr"/>
            <a:r>
              <a:rPr lang="en-GB" sz="4000" dirty="0">
                <a:solidFill>
                  <a:srgbClr val="434343"/>
                </a:solidFill>
                <a:latin typeface="+mj-lt"/>
              </a:rPr>
              <a:t>&amp;</a:t>
            </a:r>
            <a:r>
              <a:rPr lang="en-GB" sz="4400" dirty="0">
                <a:solidFill>
                  <a:srgbClr val="C00000"/>
                </a:solidFill>
                <a:latin typeface="+mj-lt"/>
              </a:rPr>
              <a:t> Networks!</a:t>
            </a:r>
          </a:p>
        </p:txBody>
      </p:sp>
      <p:pic>
        <p:nvPicPr>
          <p:cNvPr id="12" name="Picture 11">
            <a:extLst>
              <a:ext uri="{FF2B5EF4-FFF2-40B4-BE49-F238E27FC236}">
                <a16:creationId xmlns:a16="http://schemas.microsoft.com/office/drawing/2014/main" id="{FFE6B8C6-A413-4347-9E4D-6B5E32A1C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78727">
            <a:off x="6761374" y="2881995"/>
            <a:ext cx="1606581" cy="2637184"/>
          </a:xfrm>
          <a:prstGeom prst="rect">
            <a:avLst/>
          </a:prstGeom>
        </p:spPr>
      </p:pic>
      <p:pic>
        <p:nvPicPr>
          <p:cNvPr id="13" name="Picture 12">
            <a:extLst>
              <a:ext uri="{FF2B5EF4-FFF2-40B4-BE49-F238E27FC236}">
                <a16:creationId xmlns:a16="http://schemas.microsoft.com/office/drawing/2014/main" id="{3E80F2D0-5AC1-4D31-8EC1-7E4ACC258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78727">
            <a:off x="5583898" y="4227419"/>
            <a:ext cx="1606581" cy="2637184"/>
          </a:xfrm>
          <a:prstGeom prst="rect">
            <a:avLst/>
          </a:prstGeom>
        </p:spPr>
      </p:pic>
      <p:pic>
        <p:nvPicPr>
          <p:cNvPr id="15" name="Picture 14">
            <a:extLst>
              <a:ext uri="{FF2B5EF4-FFF2-40B4-BE49-F238E27FC236}">
                <a16:creationId xmlns:a16="http://schemas.microsoft.com/office/drawing/2014/main" id="{7C57FC3D-A07D-4C29-94DA-E9DCCF30A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78727">
            <a:off x="8295060" y="1437388"/>
            <a:ext cx="1606581" cy="2637184"/>
          </a:xfrm>
          <a:prstGeom prst="rect">
            <a:avLst/>
          </a:prstGeom>
        </p:spPr>
      </p:pic>
      <p:pic>
        <p:nvPicPr>
          <p:cNvPr id="16" name="Picture 15">
            <a:extLst>
              <a:ext uri="{FF2B5EF4-FFF2-40B4-BE49-F238E27FC236}">
                <a16:creationId xmlns:a16="http://schemas.microsoft.com/office/drawing/2014/main" id="{248F577B-AB3F-4E73-A316-369E935C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78727">
            <a:off x="7582642" y="3902002"/>
            <a:ext cx="1606581" cy="2637183"/>
          </a:xfrm>
          <a:prstGeom prst="rect">
            <a:avLst/>
          </a:prstGeom>
        </p:spPr>
      </p:pic>
      <p:pic>
        <p:nvPicPr>
          <p:cNvPr id="17" name="Picture 16">
            <a:extLst>
              <a:ext uri="{FF2B5EF4-FFF2-40B4-BE49-F238E27FC236}">
                <a16:creationId xmlns:a16="http://schemas.microsoft.com/office/drawing/2014/main" id="{57F95B0C-42CD-4B90-923F-768DB374C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78727">
            <a:off x="8855351" y="2735614"/>
            <a:ext cx="1606581" cy="2637183"/>
          </a:xfrm>
          <a:prstGeom prst="rect">
            <a:avLst/>
          </a:prstGeom>
        </p:spPr>
      </p:pic>
      <p:pic>
        <p:nvPicPr>
          <p:cNvPr id="18" name="Picture 17">
            <a:extLst>
              <a:ext uri="{FF2B5EF4-FFF2-40B4-BE49-F238E27FC236}">
                <a16:creationId xmlns:a16="http://schemas.microsoft.com/office/drawing/2014/main" id="{C0E016D0-5662-457B-9A58-028FE01A7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78727">
            <a:off x="10359609" y="2201956"/>
            <a:ext cx="1372901" cy="2261263"/>
          </a:xfrm>
          <a:prstGeom prst="rect">
            <a:avLst/>
          </a:prstGeom>
        </p:spPr>
      </p:pic>
      <p:sp>
        <p:nvSpPr>
          <p:cNvPr id="20" name="Oval 19">
            <a:extLst>
              <a:ext uri="{FF2B5EF4-FFF2-40B4-BE49-F238E27FC236}">
                <a16:creationId xmlns:a16="http://schemas.microsoft.com/office/drawing/2014/main" id="{0C653658-AF5C-48A3-84F7-1665A16F740B}"/>
              </a:ext>
            </a:extLst>
          </p:cNvPr>
          <p:cNvSpPr/>
          <p:nvPr/>
        </p:nvSpPr>
        <p:spPr>
          <a:xfrm>
            <a:off x="9899825" y="2349881"/>
            <a:ext cx="185633" cy="1856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37EABBC-44D2-4EF6-A04F-72CF30803307}"/>
              </a:ext>
            </a:extLst>
          </p:cNvPr>
          <p:cNvSpPr/>
          <p:nvPr/>
        </p:nvSpPr>
        <p:spPr>
          <a:xfrm>
            <a:off x="9903063" y="2735326"/>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FF43DEC-0F93-4F66-BAAC-1A7B1DC17D5A}"/>
              </a:ext>
            </a:extLst>
          </p:cNvPr>
          <p:cNvSpPr/>
          <p:nvPr/>
        </p:nvSpPr>
        <p:spPr>
          <a:xfrm>
            <a:off x="8302853" y="3854885"/>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09A7F22-8CBD-49A7-88E7-60C10E325A5A}"/>
              </a:ext>
            </a:extLst>
          </p:cNvPr>
          <p:cNvSpPr/>
          <p:nvPr/>
        </p:nvSpPr>
        <p:spPr>
          <a:xfrm>
            <a:off x="8080111" y="4118657"/>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17A50AB-54A5-4E5C-BD1E-9BB9605E9FEC}"/>
              </a:ext>
            </a:extLst>
          </p:cNvPr>
          <p:cNvSpPr/>
          <p:nvPr/>
        </p:nvSpPr>
        <p:spPr>
          <a:xfrm>
            <a:off x="7016999" y="5033720"/>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755B1C2-CD79-4697-B1C4-B3E0CE08745F}"/>
              </a:ext>
            </a:extLst>
          </p:cNvPr>
          <p:cNvSpPr txBox="1"/>
          <p:nvPr/>
        </p:nvSpPr>
        <p:spPr>
          <a:xfrm>
            <a:off x="391261" y="159686"/>
            <a:ext cx="11582199" cy="1231106"/>
          </a:xfrm>
          <a:prstGeom prst="rect">
            <a:avLst/>
          </a:prstGeom>
          <a:noFill/>
        </p:spPr>
        <p:txBody>
          <a:bodyPr wrap="square" rtlCol="0" anchor="t">
            <a:spAutoFit/>
          </a:bodyPr>
          <a:lstStyle/>
          <a:p>
            <a:r>
              <a:rPr lang="en-GB" sz="7400" dirty="0">
                <a:solidFill>
                  <a:srgbClr val="434343"/>
                </a:solidFill>
                <a:latin typeface="+mj-lt"/>
              </a:rPr>
              <a:t>How do we create a </a:t>
            </a:r>
            <a:r>
              <a:rPr lang="en-GB" sz="7400" dirty="0">
                <a:solidFill>
                  <a:srgbClr val="C00000"/>
                </a:solidFill>
                <a:latin typeface="+mj-lt"/>
              </a:rPr>
              <a:t>memory</a:t>
            </a:r>
            <a:r>
              <a:rPr lang="en-GB" sz="7400" dirty="0">
                <a:solidFill>
                  <a:srgbClr val="434343"/>
                </a:solidFill>
                <a:latin typeface="+mj-lt"/>
              </a:rPr>
              <a:t>?</a:t>
            </a:r>
            <a:endParaRPr lang="en-GB" sz="7400" b="1" dirty="0">
              <a:solidFill>
                <a:srgbClr val="C00000"/>
              </a:solidFill>
              <a:latin typeface="+mj-lt"/>
              <a:cs typeface="Calibri Light" panose="020F0302020204030204"/>
            </a:endParaRPr>
          </a:p>
        </p:txBody>
      </p:sp>
      <p:pic>
        <p:nvPicPr>
          <p:cNvPr id="26" name="Picture 25">
            <a:extLst>
              <a:ext uri="{FF2B5EF4-FFF2-40B4-BE49-F238E27FC236}">
                <a16:creationId xmlns:a16="http://schemas.microsoft.com/office/drawing/2014/main" id="{4572608D-7CE8-4F1B-BC02-B27A5EC0F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673" y="2898644"/>
            <a:ext cx="1610208" cy="2117626"/>
          </a:xfrm>
          <a:prstGeom prst="rect">
            <a:avLst/>
          </a:prstGeom>
        </p:spPr>
      </p:pic>
      <p:sp>
        <p:nvSpPr>
          <p:cNvPr id="2" name="Rectangle 1">
            <a:extLst>
              <a:ext uri="{FF2B5EF4-FFF2-40B4-BE49-F238E27FC236}">
                <a16:creationId xmlns:a16="http://schemas.microsoft.com/office/drawing/2014/main" id="{C69D77A1-2CE2-4C14-98B2-AE3B342DCEC8}"/>
              </a:ext>
            </a:extLst>
          </p:cNvPr>
          <p:cNvSpPr/>
          <p:nvPr/>
        </p:nvSpPr>
        <p:spPr>
          <a:xfrm>
            <a:off x="759081" y="4864757"/>
            <a:ext cx="2108416" cy="707886"/>
          </a:xfrm>
          <a:prstGeom prst="rect">
            <a:avLst/>
          </a:prstGeom>
        </p:spPr>
        <p:txBody>
          <a:bodyPr wrap="square">
            <a:spAutoFit/>
          </a:bodyPr>
          <a:lstStyle/>
          <a:p>
            <a:r>
              <a:rPr lang="en-US" sz="4000" kern="1400" dirty="0">
                <a:solidFill>
                  <a:srgbClr val="000000"/>
                </a:solidFill>
                <a:latin typeface="+mj-lt"/>
              </a:rPr>
              <a:t>Stimulus</a:t>
            </a:r>
            <a:endParaRPr lang="en-GB" sz="4000" dirty="0">
              <a:latin typeface="+mj-lt"/>
            </a:endParaRPr>
          </a:p>
        </p:txBody>
      </p:sp>
      <p:cxnSp>
        <p:nvCxnSpPr>
          <p:cNvPr id="27" name="Straight Arrow Connector 26">
            <a:extLst>
              <a:ext uri="{FF2B5EF4-FFF2-40B4-BE49-F238E27FC236}">
                <a16:creationId xmlns:a16="http://schemas.microsoft.com/office/drawing/2014/main" id="{1D224DFE-5231-45E7-8049-C68499D2CDCB}"/>
              </a:ext>
            </a:extLst>
          </p:cNvPr>
          <p:cNvCxnSpPr>
            <a:cxnSpLocks/>
          </p:cNvCxnSpPr>
          <p:nvPr/>
        </p:nvCxnSpPr>
        <p:spPr>
          <a:xfrm>
            <a:off x="2836421" y="3869755"/>
            <a:ext cx="1766956"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7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10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P spid="21" grpId="0" animBg="1"/>
      <p:bldP spid="22" grpId="0" animBg="1"/>
      <p:bldP spid="2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6E6813-5CB3-4F18-BC6F-805A6A2DCC46}"/>
              </a:ext>
            </a:extLst>
          </p:cNvPr>
          <p:cNvSpPr txBox="1"/>
          <p:nvPr/>
        </p:nvSpPr>
        <p:spPr>
          <a:xfrm>
            <a:off x="543661" y="159686"/>
            <a:ext cx="11104679" cy="1107996"/>
          </a:xfrm>
          <a:prstGeom prst="rect">
            <a:avLst/>
          </a:prstGeom>
          <a:noFill/>
        </p:spPr>
        <p:txBody>
          <a:bodyPr wrap="square" rtlCol="0">
            <a:spAutoFit/>
          </a:bodyPr>
          <a:lstStyle/>
          <a:p>
            <a:pPr algn="ctr"/>
            <a:r>
              <a:rPr lang="en-GB" sz="6600" dirty="0">
                <a:solidFill>
                  <a:srgbClr val="C00000"/>
                </a:solidFill>
                <a:latin typeface="+mj-lt"/>
              </a:rPr>
              <a:t>Creating a memory: </a:t>
            </a:r>
            <a:r>
              <a:rPr lang="en-GB" sz="6600" dirty="0">
                <a:solidFill>
                  <a:schemeClr val="tx1">
                    <a:lumMod val="50000"/>
                    <a:lumOff val="50000"/>
                  </a:schemeClr>
                </a:solidFill>
                <a:latin typeface="+mj-lt"/>
              </a:rPr>
              <a:t>the process</a:t>
            </a:r>
          </a:p>
        </p:txBody>
      </p:sp>
      <p:sp>
        <p:nvSpPr>
          <p:cNvPr id="5" name="Rectangle 4">
            <a:extLst>
              <a:ext uri="{FF2B5EF4-FFF2-40B4-BE49-F238E27FC236}">
                <a16:creationId xmlns:a16="http://schemas.microsoft.com/office/drawing/2014/main" id="{A19CD353-B2F0-40A0-A183-4DC94107B5E3}"/>
              </a:ext>
            </a:extLst>
          </p:cNvPr>
          <p:cNvSpPr/>
          <p:nvPr/>
        </p:nvSpPr>
        <p:spPr>
          <a:xfrm>
            <a:off x="5792392" y="4486275"/>
            <a:ext cx="4926541" cy="915315"/>
          </a:xfrm>
          <a:prstGeom prst="rect">
            <a:avLst/>
          </a:prstGeom>
        </p:spPr>
        <p:txBody>
          <a:bodyPr wrap="square">
            <a:spAutoFit/>
          </a:bodyPr>
          <a:lstStyle/>
          <a:p>
            <a:pPr>
              <a:lnSpc>
                <a:spcPct val="80000"/>
              </a:lnSpc>
              <a:spcAft>
                <a:spcPts val="600"/>
              </a:spcAft>
            </a:pPr>
            <a:endParaRPr lang="en-US" sz="2000" kern="1400" dirty="0">
              <a:solidFill>
                <a:srgbClr val="000000"/>
              </a:solidFill>
              <a:latin typeface="+mj-lt"/>
            </a:endParaRPr>
          </a:p>
          <a:p>
            <a:pPr>
              <a:lnSpc>
                <a:spcPct val="80000"/>
              </a:lnSpc>
              <a:spcAft>
                <a:spcPts val="600"/>
              </a:spcAft>
            </a:pPr>
            <a:endParaRPr lang="en-US" sz="2000" kern="1400" dirty="0">
              <a:solidFill>
                <a:srgbClr val="000000"/>
              </a:solidFill>
              <a:latin typeface="+mj-lt"/>
            </a:endParaRPr>
          </a:p>
          <a:p>
            <a:pPr>
              <a:lnSpc>
                <a:spcPct val="80000"/>
              </a:lnSpc>
              <a:spcAft>
                <a:spcPts val="600"/>
              </a:spcAft>
            </a:pPr>
            <a:endParaRPr lang="en-US" sz="1400" kern="1400" dirty="0">
              <a:ln>
                <a:noFill/>
              </a:ln>
              <a:solidFill>
                <a:srgbClr val="000000"/>
              </a:solidFill>
              <a:effectLst/>
              <a:latin typeface="+mj-lt"/>
            </a:endParaRPr>
          </a:p>
        </p:txBody>
      </p:sp>
      <p:pic>
        <p:nvPicPr>
          <p:cNvPr id="7" name="Picture 6">
            <a:extLst>
              <a:ext uri="{FF2B5EF4-FFF2-40B4-BE49-F238E27FC236}">
                <a16:creationId xmlns:a16="http://schemas.microsoft.com/office/drawing/2014/main" id="{909AE3D5-3480-4009-9F69-E7E922C844C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2063"/>
          <a:stretch/>
        </p:blipFill>
        <p:spPr>
          <a:xfrm>
            <a:off x="1094650" y="1925133"/>
            <a:ext cx="5418334" cy="1828352"/>
          </a:xfrm>
          <a:prstGeom prst="rect">
            <a:avLst/>
          </a:prstGeom>
        </p:spPr>
      </p:pic>
      <p:sp>
        <p:nvSpPr>
          <p:cNvPr id="8" name="Rectangle 7">
            <a:extLst>
              <a:ext uri="{FF2B5EF4-FFF2-40B4-BE49-F238E27FC236}">
                <a16:creationId xmlns:a16="http://schemas.microsoft.com/office/drawing/2014/main" id="{E5F13822-587D-4437-8016-67146C0F0BA3}"/>
              </a:ext>
            </a:extLst>
          </p:cNvPr>
          <p:cNvSpPr/>
          <p:nvPr/>
        </p:nvSpPr>
        <p:spPr>
          <a:xfrm>
            <a:off x="1897889" y="1314989"/>
            <a:ext cx="3598036" cy="496161"/>
          </a:xfrm>
          <a:prstGeom prst="rect">
            <a:avLst/>
          </a:prstGeom>
        </p:spPr>
        <p:txBody>
          <a:bodyPr wrap="none">
            <a:spAutoFit/>
          </a:bodyPr>
          <a:lstStyle/>
          <a:p>
            <a:pPr>
              <a:lnSpc>
                <a:spcPct val="80000"/>
              </a:lnSpc>
              <a:spcAft>
                <a:spcPts val="600"/>
              </a:spcAft>
            </a:pPr>
            <a:r>
              <a:rPr lang="en-US" sz="3200" b="1" kern="1400" dirty="0">
                <a:solidFill>
                  <a:schemeClr val="tx1">
                    <a:lumMod val="50000"/>
                    <a:lumOff val="50000"/>
                  </a:schemeClr>
                </a:solidFill>
                <a:latin typeface="+mj-lt"/>
              </a:rPr>
              <a:t>1</a:t>
            </a:r>
            <a:r>
              <a:rPr lang="en-US" sz="3200" b="1" kern="1400" baseline="30000" dirty="0">
                <a:solidFill>
                  <a:schemeClr val="tx1">
                    <a:lumMod val="50000"/>
                    <a:lumOff val="50000"/>
                  </a:schemeClr>
                </a:solidFill>
                <a:latin typeface="+mj-lt"/>
              </a:rPr>
              <a:t>st</a:t>
            </a:r>
            <a:r>
              <a:rPr lang="en-US" sz="3200" b="1" kern="1400" dirty="0">
                <a:solidFill>
                  <a:srgbClr val="000000"/>
                </a:solidFill>
                <a:latin typeface="+mj-lt"/>
              </a:rPr>
              <a:t> </a:t>
            </a:r>
            <a:r>
              <a:rPr lang="en-US" sz="3200" b="1" kern="1400" dirty="0">
                <a:solidFill>
                  <a:srgbClr val="C00000"/>
                </a:solidFill>
                <a:latin typeface="+mj-lt"/>
              </a:rPr>
              <a:t>Sensory memory</a:t>
            </a:r>
            <a:r>
              <a:rPr lang="en-US" sz="3200" kern="1400" dirty="0">
                <a:solidFill>
                  <a:srgbClr val="C00000"/>
                </a:solidFill>
                <a:latin typeface="+mj-lt"/>
              </a:rPr>
              <a:t> </a:t>
            </a:r>
          </a:p>
        </p:txBody>
      </p:sp>
      <p:sp>
        <p:nvSpPr>
          <p:cNvPr id="9" name="Rectangle 8">
            <a:extLst>
              <a:ext uri="{FF2B5EF4-FFF2-40B4-BE49-F238E27FC236}">
                <a16:creationId xmlns:a16="http://schemas.microsoft.com/office/drawing/2014/main" id="{86A4C002-448F-4EBB-90CF-B12CC7D8FE10}"/>
              </a:ext>
            </a:extLst>
          </p:cNvPr>
          <p:cNvSpPr/>
          <p:nvPr/>
        </p:nvSpPr>
        <p:spPr>
          <a:xfrm>
            <a:off x="4916176" y="5191221"/>
            <a:ext cx="5825954" cy="496161"/>
          </a:xfrm>
          <a:prstGeom prst="rect">
            <a:avLst/>
          </a:prstGeom>
        </p:spPr>
        <p:txBody>
          <a:bodyPr wrap="none">
            <a:spAutoFit/>
          </a:bodyPr>
          <a:lstStyle/>
          <a:p>
            <a:pPr>
              <a:lnSpc>
                <a:spcPct val="80000"/>
              </a:lnSpc>
              <a:spcAft>
                <a:spcPts val="600"/>
              </a:spcAft>
            </a:pPr>
            <a:r>
              <a:rPr lang="en-US" sz="3200" b="1" kern="1400" dirty="0">
                <a:solidFill>
                  <a:schemeClr val="tx1">
                    <a:lumMod val="50000"/>
                    <a:lumOff val="50000"/>
                  </a:schemeClr>
                </a:solidFill>
                <a:latin typeface="+mj-lt"/>
              </a:rPr>
              <a:t>2</a:t>
            </a:r>
            <a:r>
              <a:rPr lang="en-US" sz="3200" b="1" kern="1400" baseline="30000" dirty="0">
                <a:solidFill>
                  <a:schemeClr val="tx1">
                    <a:lumMod val="50000"/>
                    <a:lumOff val="50000"/>
                  </a:schemeClr>
                </a:solidFill>
                <a:latin typeface="+mj-lt"/>
              </a:rPr>
              <a:t>nd</a:t>
            </a:r>
            <a:r>
              <a:rPr lang="en-US" sz="3200" b="1" kern="1400" baseline="30000" dirty="0">
                <a:solidFill>
                  <a:srgbClr val="000000"/>
                </a:solidFill>
                <a:latin typeface="+mj-lt"/>
              </a:rPr>
              <a:t>  </a:t>
            </a:r>
            <a:r>
              <a:rPr lang="en-US" sz="3200" b="1" kern="1400" dirty="0">
                <a:solidFill>
                  <a:srgbClr val="C00000"/>
                </a:solidFill>
                <a:latin typeface="+mj-lt"/>
              </a:rPr>
              <a:t>Short term </a:t>
            </a:r>
            <a:r>
              <a:rPr lang="en-US" sz="3200" b="1" kern="1400" dirty="0">
                <a:solidFill>
                  <a:schemeClr val="tx1">
                    <a:lumMod val="50000"/>
                    <a:lumOff val="50000"/>
                  </a:schemeClr>
                </a:solidFill>
                <a:latin typeface="+mj-lt"/>
              </a:rPr>
              <a:t>or </a:t>
            </a:r>
            <a:r>
              <a:rPr lang="en-US" sz="3200" b="1" kern="1400" dirty="0">
                <a:solidFill>
                  <a:srgbClr val="C00000"/>
                </a:solidFill>
                <a:latin typeface="+mj-lt"/>
              </a:rPr>
              <a:t>working memory</a:t>
            </a:r>
          </a:p>
        </p:txBody>
      </p:sp>
      <p:sp>
        <p:nvSpPr>
          <p:cNvPr id="10" name="Arrow: Bent 9">
            <a:extLst>
              <a:ext uri="{FF2B5EF4-FFF2-40B4-BE49-F238E27FC236}">
                <a16:creationId xmlns:a16="http://schemas.microsoft.com/office/drawing/2014/main" id="{AC0605E8-07DA-4722-9301-66102C7BE289}"/>
              </a:ext>
            </a:extLst>
          </p:cNvPr>
          <p:cNvSpPr/>
          <p:nvPr/>
        </p:nvSpPr>
        <p:spPr>
          <a:xfrm rot="5400000">
            <a:off x="6429759" y="3267292"/>
            <a:ext cx="1943100" cy="1202653"/>
          </a:xfrm>
          <a:prstGeom prst="bentArrow">
            <a:avLst>
              <a:gd name="adj1" fmla="val 13912"/>
              <a:gd name="adj2" fmla="val 18268"/>
              <a:gd name="adj3" fmla="val 23416"/>
              <a:gd name="adj4" fmla="val 43750"/>
            </a:avLst>
          </a:prstGeom>
          <a:solidFill>
            <a:srgbClr val="CC0000"/>
          </a:solidFill>
          <a:ln>
            <a:solidFill>
              <a:srgbClr val="C00000"/>
            </a:solidFill>
          </a:ln>
          <a:effectLst>
            <a:glow rad="101600">
              <a:srgbClr val="C0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74F123DE-AF1A-4D21-8BEB-77F4EEBCEEF0}"/>
              </a:ext>
            </a:extLst>
          </p:cNvPr>
          <p:cNvSpPr/>
          <p:nvPr/>
        </p:nvSpPr>
        <p:spPr>
          <a:xfrm>
            <a:off x="7829153" y="3486780"/>
            <a:ext cx="2771778" cy="1063048"/>
          </a:xfrm>
          <a:prstGeom prst="rect">
            <a:avLst/>
          </a:prstGeom>
        </p:spPr>
        <p:txBody>
          <a:bodyPr wrap="square">
            <a:spAutoFit/>
          </a:bodyPr>
          <a:lstStyle/>
          <a:p>
            <a:pPr algn="ctr">
              <a:lnSpc>
                <a:spcPct val="80000"/>
              </a:lnSpc>
              <a:spcAft>
                <a:spcPts val="600"/>
              </a:spcAft>
            </a:pPr>
            <a:endParaRPr lang="en-US" sz="2400" kern="1400" dirty="0">
              <a:solidFill>
                <a:srgbClr val="000000"/>
              </a:solidFill>
              <a:latin typeface="+mj-lt"/>
            </a:endParaRPr>
          </a:p>
          <a:p>
            <a:pPr algn="ctr">
              <a:lnSpc>
                <a:spcPct val="80000"/>
              </a:lnSpc>
              <a:spcAft>
                <a:spcPts val="600"/>
              </a:spcAft>
            </a:pPr>
            <a:r>
              <a:rPr lang="en-US" sz="2400" kern="1400" dirty="0">
                <a:solidFill>
                  <a:srgbClr val="000000"/>
                </a:solidFill>
                <a:latin typeface="+mj-lt"/>
              </a:rPr>
              <a:t>If something seems unusual or new</a:t>
            </a:r>
            <a:endParaRPr lang="en-GB" sz="2400" dirty="0">
              <a:latin typeface="+mj-lt"/>
            </a:endParaRPr>
          </a:p>
        </p:txBody>
      </p:sp>
      <p:pic>
        <p:nvPicPr>
          <p:cNvPr id="2050" name="Picture 2" descr="https://media.giphy.com/media/EKc3EpzQJtxwk/giphy.gif">
            <a:extLst>
              <a:ext uri="{FF2B5EF4-FFF2-40B4-BE49-F238E27FC236}">
                <a16:creationId xmlns:a16="http://schemas.microsoft.com/office/drawing/2014/main" id="{BA7DAD4F-8F39-4578-A818-C46874427C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61044" y="2659411"/>
            <a:ext cx="1107996" cy="1107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2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A594F1-F31C-4C8B-BA0B-96A77D45580F}"/>
              </a:ext>
            </a:extLst>
          </p:cNvPr>
          <p:cNvSpPr txBox="1"/>
          <p:nvPr/>
        </p:nvSpPr>
        <p:spPr>
          <a:xfrm>
            <a:off x="357093" y="216961"/>
            <a:ext cx="4053547" cy="830997"/>
          </a:xfrm>
          <a:prstGeom prst="rect">
            <a:avLst/>
          </a:prstGeom>
          <a:noFill/>
        </p:spPr>
        <p:txBody>
          <a:bodyPr wrap="square" rtlCol="0">
            <a:spAutoFit/>
          </a:bodyPr>
          <a:lstStyle/>
          <a:p>
            <a:r>
              <a:rPr lang="en-GB" sz="4800" b="1" dirty="0">
                <a:solidFill>
                  <a:srgbClr val="C00000"/>
                </a:solidFill>
                <a:latin typeface="+mj-lt"/>
              </a:rPr>
              <a:t>Memory </a:t>
            </a:r>
            <a:r>
              <a:rPr lang="en-GB" sz="4800" dirty="0">
                <a:latin typeface="+mj-lt"/>
              </a:rPr>
              <a:t>game</a:t>
            </a:r>
          </a:p>
        </p:txBody>
      </p:sp>
      <p:pic>
        <p:nvPicPr>
          <p:cNvPr id="8" name="Graphic 7" descr="Cat">
            <a:extLst>
              <a:ext uri="{FF2B5EF4-FFF2-40B4-BE49-F238E27FC236}">
                <a16:creationId xmlns:a16="http://schemas.microsoft.com/office/drawing/2014/main" id="{FB13D65D-C0E9-4A8B-9C3A-2851425168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17680" y="2956143"/>
            <a:ext cx="2926080" cy="2926080"/>
          </a:xfrm>
          <a:prstGeom prst="rect">
            <a:avLst/>
          </a:prstGeom>
        </p:spPr>
      </p:pic>
      <p:pic>
        <p:nvPicPr>
          <p:cNvPr id="9" name="Graphic 8" descr="Camera">
            <a:extLst>
              <a:ext uri="{FF2B5EF4-FFF2-40B4-BE49-F238E27FC236}">
                <a16:creationId xmlns:a16="http://schemas.microsoft.com/office/drawing/2014/main" id="{64BC7373-D237-43B5-BCCF-10A078AA95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37720" y="3261360"/>
            <a:ext cx="2423160" cy="2423160"/>
          </a:xfrm>
          <a:prstGeom prst="rect">
            <a:avLst/>
          </a:prstGeom>
        </p:spPr>
      </p:pic>
      <p:pic>
        <p:nvPicPr>
          <p:cNvPr id="11" name="Graphic 10" descr="Guitar">
            <a:extLst>
              <a:ext uri="{FF2B5EF4-FFF2-40B4-BE49-F238E27FC236}">
                <a16:creationId xmlns:a16="http://schemas.microsoft.com/office/drawing/2014/main" id="{8C4C8A8E-9C08-48AB-838C-431A10345B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37720" y="3093303"/>
            <a:ext cx="2651760" cy="2651760"/>
          </a:xfrm>
          <a:prstGeom prst="rect">
            <a:avLst/>
          </a:prstGeom>
        </p:spPr>
      </p:pic>
      <p:pic>
        <p:nvPicPr>
          <p:cNvPr id="12" name="Graphic 11" descr="Robot">
            <a:extLst>
              <a:ext uri="{FF2B5EF4-FFF2-40B4-BE49-F238E27FC236}">
                <a16:creationId xmlns:a16="http://schemas.microsoft.com/office/drawing/2014/main" id="{660EA5E3-9FB0-4DA7-BC98-712F25E57F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37720" y="2956143"/>
            <a:ext cx="2849463" cy="2849463"/>
          </a:xfrm>
          <a:prstGeom prst="rect">
            <a:avLst/>
          </a:prstGeom>
        </p:spPr>
      </p:pic>
      <p:pic>
        <p:nvPicPr>
          <p:cNvPr id="13" name="Graphic 12" descr="Envelope">
            <a:extLst>
              <a:ext uri="{FF2B5EF4-FFF2-40B4-BE49-F238E27FC236}">
                <a16:creationId xmlns:a16="http://schemas.microsoft.com/office/drawing/2014/main" id="{D714B9F3-BB0F-4913-8BC3-D6747CEFAF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496800" y="3611255"/>
            <a:ext cx="2164080" cy="2164080"/>
          </a:xfrm>
          <a:prstGeom prst="rect">
            <a:avLst/>
          </a:prstGeom>
        </p:spPr>
      </p:pic>
      <p:pic>
        <p:nvPicPr>
          <p:cNvPr id="14" name="Graphic 13" descr="Headphones">
            <a:extLst>
              <a:ext uri="{FF2B5EF4-FFF2-40B4-BE49-F238E27FC236}">
                <a16:creationId xmlns:a16="http://schemas.microsoft.com/office/drawing/2014/main" id="{5F0220A0-E575-4249-9175-E5E8C30CD75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80620" y="3429000"/>
            <a:ext cx="2103120" cy="2103120"/>
          </a:xfrm>
          <a:prstGeom prst="rect">
            <a:avLst/>
          </a:prstGeom>
        </p:spPr>
      </p:pic>
      <p:pic>
        <p:nvPicPr>
          <p:cNvPr id="15" name="Graphic 14" descr="Lightbulb">
            <a:extLst>
              <a:ext uri="{FF2B5EF4-FFF2-40B4-BE49-F238E27FC236}">
                <a16:creationId xmlns:a16="http://schemas.microsoft.com/office/drawing/2014/main" id="{657DD4C2-3D1D-4F6D-B1F7-68CC523EBAD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611517" y="3475137"/>
            <a:ext cx="2133183" cy="2133183"/>
          </a:xfrm>
          <a:prstGeom prst="rect">
            <a:avLst/>
          </a:prstGeom>
        </p:spPr>
      </p:pic>
      <p:pic>
        <p:nvPicPr>
          <p:cNvPr id="16" name="Graphic 15" descr="Umbrella">
            <a:extLst>
              <a:ext uri="{FF2B5EF4-FFF2-40B4-BE49-F238E27FC236}">
                <a16:creationId xmlns:a16="http://schemas.microsoft.com/office/drawing/2014/main" id="{17C3476E-EDD3-4F0E-8A5E-6AE81B4AE62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496800" y="3093303"/>
            <a:ext cx="2433597" cy="2433597"/>
          </a:xfrm>
          <a:prstGeom prst="rect">
            <a:avLst/>
          </a:prstGeom>
        </p:spPr>
      </p:pic>
      <p:pic>
        <p:nvPicPr>
          <p:cNvPr id="17" name="Graphic 16" descr="Wrench">
            <a:extLst>
              <a:ext uri="{FF2B5EF4-FFF2-40B4-BE49-F238E27FC236}">
                <a16:creationId xmlns:a16="http://schemas.microsoft.com/office/drawing/2014/main" id="{3733383C-FC80-42D9-9420-FDDF34561C3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657028" y="3352383"/>
            <a:ext cx="2042160" cy="2042160"/>
          </a:xfrm>
          <a:prstGeom prst="rect">
            <a:avLst/>
          </a:prstGeom>
        </p:spPr>
      </p:pic>
      <p:pic>
        <p:nvPicPr>
          <p:cNvPr id="18" name="Picture 2" descr="Image result for harry potter logo outline">
            <a:extLst>
              <a:ext uri="{FF2B5EF4-FFF2-40B4-BE49-F238E27FC236}">
                <a16:creationId xmlns:a16="http://schemas.microsoft.com/office/drawing/2014/main" id="{07BFF3FB-8AEE-4789-92D5-434BF91A8C2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510318" y="3237770"/>
            <a:ext cx="2304266" cy="2304266"/>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Apple">
            <a:extLst>
              <a:ext uri="{FF2B5EF4-FFF2-40B4-BE49-F238E27FC236}">
                <a16:creationId xmlns:a16="http://schemas.microsoft.com/office/drawing/2014/main" id="{FCB9C7DC-B166-4F1D-94D8-AE37B52E1D3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649200" y="3443719"/>
            <a:ext cx="1965960" cy="1965960"/>
          </a:xfrm>
          <a:prstGeom prst="rect">
            <a:avLst/>
          </a:prstGeom>
        </p:spPr>
      </p:pic>
    </p:spTree>
    <p:extLst>
      <p:ext uri="{BB962C8B-B14F-4D97-AF65-F5344CB8AC3E}">
        <p14:creationId xmlns:p14="http://schemas.microsoft.com/office/powerpoint/2010/main" val="27992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6000" fill="hold"/>
                                        <p:tgtEl>
                                          <p:spTgt spid="8"/>
                                        </p:tgtEl>
                                        <p:attrNameLst>
                                          <p:attrName>ppt_x</p:attrName>
                                        </p:attrNameLst>
                                      </p:cBhvr>
                                      <p:tavLst>
                                        <p:tav tm="0">
                                          <p:val>
                                            <p:strVal val="0-#ppt_w/2"/>
                                          </p:val>
                                        </p:tav>
                                        <p:tav tm="100000">
                                          <p:val>
                                            <p:strVal val="#ppt_x"/>
                                          </p:val>
                                        </p:tav>
                                      </p:tavLst>
                                    </p:anim>
                                    <p:anim calcmode="lin" valueType="num">
                                      <p:cBhvr additive="base">
                                        <p:cTn id="8" dur="6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6000" fill="hold"/>
                                        <p:tgtEl>
                                          <p:spTgt spid="9"/>
                                        </p:tgtEl>
                                        <p:attrNameLst>
                                          <p:attrName>ppt_x</p:attrName>
                                        </p:attrNameLst>
                                      </p:cBhvr>
                                      <p:tavLst>
                                        <p:tav tm="0">
                                          <p:val>
                                            <p:strVal val="0-#ppt_w/2"/>
                                          </p:val>
                                        </p:tav>
                                        <p:tav tm="100000">
                                          <p:val>
                                            <p:strVal val="#ppt_x"/>
                                          </p:val>
                                        </p:tav>
                                      </p:tavLst>
                                    </p:anim>
                                    <p:anim calcmode="lin" valueType="num">
                                      <p:cBhvr additive="base">
                                        <p:cTn id="13" dur="6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20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6000" fill="hold"/>
                                        <p:tgtEl>
                                          <p:spTgt spid="13"/>
                                        </p:tgtEl>
                                        <p:attrNameLst>
                                          <p:attrName>ppt_x</p:attrName>
                                        </p:attrNameLst>
                                      </p:cBhvr>
                                      <p:tavLst>
                                        <p:tav tm="0">
                                          <p:val>
                                            <p:strVal val="0-#ppt_w/2"/>
                                          </p:val>
                                        </p:tav>
                                        <p:tav tm="100000">
                                          <p:val>
                                            <p:strVal val="#ppt_x"/>
                                          </p:val>
                                        </p:tav>
                                      </p:tavLst>
                                    </p:anim>
                                    <p:anim calcmode="lin" valueType="num">
                                      <p:cBhvr additive="base">
                                        <p:cTn id="18" dur="60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80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6000" fill="hold"/>
                                        <p:tgtEl>
                                          <p:spTgt spid="11"/>
                                        </p:tgtEl>
                                        <p:attrNameLst>
                                          <p:attrName>ppt_x</p:attrName>
                                        </p:attrNameLst>
                                      </p:cBhvr>
                                      <p:tavLst>
                                        <p:tav tm="0">
                                          <p:val>
                                            <p:strVal val="0-#ppt_w/2"/>
                                          </p:val>
                                        </p:tav>
                                        <p:tav tm="100000">
                                          <p:val>
                                            <p:strVal val="#ppt_x"/>
                                          </p:val>
                                        </p:tav>
                                      </p:tavLst>
                                    </p:anim>
                                    <p:anim calcmode="lin" valueType="num">
                                      <p:cBhvr additive="base">
                                        <p:cTn id="23" dur="60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4000"/>
                            </p:stCondLst>
                            <p:childTnLst>
                              <p:par>
                                <p:cTn id="25" presetID="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6000" fill="hold"/>
                                        <p:tgtEl>
                                          <p:spTgt spid="12"/>
                                        </p:tgtEl>
                                        <p:attrNameLst>
                                          <p:attrName>ppt_x</p:attrName>
                                        </p:attrNameLst>
                                      </p:cBhvr>
                                      <p:tavLst>
                                        <p:tav tm="0">
                                          <p:val>
                                            <p:strVal val="0-#ppt_w/2"/>
                                          </p:val>
                                        </p:tav>
                                        <p:tav tm="100000">
                                          <p:val>
                                            <p:strVal val="#ppt_x"/>
                                          </p:val>
                                        </p:tav>
                                      </p:tavLst>
                                    </p:anim>
                                    <p:anim calcmode="lin" valueType="num">
                                      <p:cBhvr additive="base">
                                        <p:cTn id="28" dur="60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30000"/>
                            </p:stCondLst>
                            <p:childTnLst>
                              <p:par>
                                <p:cTn id="30" presetID="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6000" fill="hold"/>
                                        <p:tgtEl>
                                          <p:spTgt spid="18"/>
                                        </p:tgtEl>
                                        <p:attrNameLst>
                                          <p:attrName>ppt_x</p:attrName>
                                        </p:attrNameLst>
                                      </p:cBhvr>
                                      <p:tavLst>
                                        <p:tav tm="0">
                                          <p:val>
                                            <p:strVal val="0-#ppt_w/2"/>
                                          </p:val>
                                        </p:tav>
                                        <p:tav tm="100000">
                                          <p:val>
                                            <p:strVal val="#ppt_x"/>
                                          </p:val>
                                        </p:tav>
                                      </p:tavLst>
                                    </p:anim>
                                    <p:anim calcmode="lin" valueType="num">
                                      <p:cBhvr additive="base">
                                        <p:cTn id="33" dur="60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36000"/>
                            </p:stCondLst>
                            <p:childTnLst>
                              <p:par>
                                <p:cTn id="35" presetID="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6000" fill="hold"/>
                                        <p:tgtEl>
                                          <p:spTgt spid="14"/>
                                        </p:tgtEl>
                                        <p:attrNameLst>
                                          <p:attrName>ppt_x</p:attrName>
                                        </p:attrNameLst>
                                      </p:cBhvr>
                                      <p:tavLst>
                                        <p:tav tm="0">
                                          <p:val>
                                            <p:strVal val="0-#ppt_w/2"/>
                                          </p:val>
                                        </p:tav>
                                        <p:tav tm="100000">
                                          <p:val>
                                            <p:strVal val="#ppt_x"/>
                                          </p:val>
                                        </p:tav>
                                      </p:tavLst>
                                    </p:anim>
                                    <p:anim calcmode="lin" valueType="num">
                                      <p:cBhvr additive="base">
                                        <p:cTn id="38" dur="600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42000"/>
                            </p:stCondLst>
                            <p:childTnLst>
                              <p:par>
                                <p:cTn id="40" presetID="2" presetClass="entr" presetSubtype="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6000" fill="hold"/>
                                        <p:tgtEl>
                                          <p:spTgt spid="15"/>
                                        </p:tgtEl>
                                        <p:attrNameLst>
                                          <p:attrName>ppt_x</p:attrName>
                                        </p:attrNameLst>
                                      </p:cBhvr>
                                      <p:tavLst>
                                        <p:tav tm="0">
                                          <p:val>
                                            <p:strVal val="0-#ppt_w/2"/>
                                          </p:val>
                                        </p:tav>
                                        <p:tav tm="100000">
                                          <p:val>
                                            <p:strVal val="#ppt_x"/>
                                          </p:val>
                                        </p:tav>
                                      </p:tavLst>
                                    </p:anim>
                                    <p:anim calcmode="lin" valueType="num">
                                      <p:cBhvr additive="base">
                                        <p:cTn id="43" dur="60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48000"/>
                            </p:stCondLst>
                            <p:childTnLst>
                              <p:par>
                                <p:cTn id="45" presetID="2" presetClass="entr" presetSubtype="8"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6000" fill="hold"/>
                                        <p:tgtEl>
                                          <p:spTgt spid="16"/>
                                        </p:tgtEl>
                                        <p:attrNameLst>
                                          <p:attrName>ppt_x</p:attrName>
                                        </p:attrNameLst>
                                      </p:cBhvr>
                                      <p:tavLst>
                                        <p:tav tm="0">
                                          <p:val>
                                            <p:strVal val="0-#ppt_w/2"/>
                                          </p:val>
                                        </p:tav>
                                        <p:tav tm="100000">
                                          <p:val>
                                            <p:strVal val="#ppt_x"/>
                                          </p:val>
                                        </p:tav>
                                      </p:tavLst>
                                    </p:anim>
                                    <p:anim calcmode="lin" valueType="num">
                                      <p:cBhvr additive="base">
                                        <p:cTn id="48" dur="6000" fill="hold"/>
                                        <p:tgtEl>
                                          <p:spTgt spid="16"/>
                                        </p:tgtEl>
                                        <p:attrNameLst>
                                          <p:attrName>ppt_y</p:attrName>
                                        </p:attrNameLst>
                                      </p:cBhvr>
                                      <p:tavLst>
                                        <p:tav tm="0">
                                          <p:val>
                                            <p:strVal val="#ppt_y"/>
                                          </p:val>
                                        </p:tav>
                                        <p:tav tm="100000">
                                          <p:val>
                                            <p:strVal val="#ppt_y"/>
                                          </p:val>
                                        </p:tav>
                                      </p:tavLst>
                                    </p:anim>
                                  </p:childTnLst>
                                </p:cTn>
                              </p:par>
                            </p:childTnLst>
                          </p:cTn>
                        </p:par>
                        <p:par>
                          <p:cTn id="49" fill="hold">
                            <p:stCondLst>
                              <p:cond delay="54000"/>
                            </p:stCondLst>
                            <p:childTnLst>
                              <p:par>
                                <p:cTn id="50" presetID="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6000" fill="hold"/>
                                        <p:tgtEl>
                                          <p:spTgt spid="17"/>
                                        </p:tgtEl>
                                        <p:attrNameLst>
                                          <p:attrName>ppt_x</p:attrName>
                                        </p:attrNameLst>
                                      </p:cBhvr>
                                      <p:tavLst>
                                        <p:tav tm="0">
                                          <p:val>
                                            <p:strVal val="0-#ppt_w/2"/>
                                          </p:val>
                                        </p:tav>
                                        <p:tav tm="100000">
                                          <p:val>
                                            <p:strVal val="#ppt_x"/>
                                          </p:val>
                                        </p:tav>
                                      </p:tavLst>
                                    </p:anim>
                                    <p:anim calcmode="lin" valueType="num">
                                      <p:cBhvr additive="base">
                                        <p:cTn id="53" dur="6000" fill="hold"/>
                                        <p:tgtEl>
                                          <p:spTgt spid="17"/>
                                        </p:tgtEl>
                                        <p:attrNameLst>
                                          <p:attrName>ppt_y</p:attrName>
                                        </p:attrNameLst>
                                      </p:cBhvr>
                                      <p:tavLst>
                                        <p:tav tm="0">
                                          <p:val>
                                            <p:strVal val="#ppt_y"/>
                                          </p:val>
                                        </p:tav>
                                        <p:tav tm="100000">
                                          <p:val>
                                            <p:strVal val="#ppt_y"/>
                                          </p:val>
                                        </p:tav>
                                      </p:tavLst>
                                    </p:anim>
                                  </p:childTnLst>
                                </p:cTn>
                              </p:par>
                            </p:childTnLst>
                          </p:cTn>
                        </p:par>
                        <p:par>
                          <p:cTn id="54" fill="hold">
                            <p:stCondLst>
                              <p:cond delay="60000"/>
                            </p:stCondLst>
                            <p:childTnLst>
                              <p:par>
                                <p:cTn id="55" presetID="2" presetClass="entr" presetSubtype="8"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6000" fill="hold"/>
                                        <p:tgtEl>
                                          <p:spTgt spid="19"/>
                                        </p:tgtEl>
                                        <p:attrNameLst>
                                          <p:attrName>ppt_x</p:attrName>
                                        </p:attrNameLst>
                                      </p:cBhvr>
                                      <p:tavLst>
                                        <p:tav tm="0">
                                          <p:val>
                                            <p:strVal val="0-#ppt_w/2"/>
                                          </p:val>
                                        </p:tav>
                                        <p:tav tm="100000">
                                          <p:val>
                                            <p:strVal val="#ppt_x"/>
                                          </p:val>
                                        </p:tav>
                                      </p:tavLst>
                                    </p:anim>
                                    <p:anim calcmode="lin" valueType="num">
                                      <p:cBhvr additive="base">
                                        <p:cTn id="58" dur="6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Cat">
            <a:extLst>
              <a:ext uri="{FF2B5EF4-FFF2-40B4-BE49-F238E27FC236}">
                <a16:creationId xmlns:a16="http://schemas.microsoft.com/office/drawing/2014/main" id="{01D3D8BD-E169-4D83-B642-BBE7AE3488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84" y="1269732"/>
            <a:ext cx="2475289" cy="2475289"/>
          </a:xfrm>
          <a:prstGeom prst="rect">
            <a:avLst/>
          </a:prstGeom>
        </p:spPr>
      </p:pic>
      <p:pic>
        <p:nvPicPr>
          <p:cNvPr id="22" name="Graphic 21" descr="Camera">
            <a:extLst>
              <a:ext uri="{FF2B5EF4-FFF2-40B4-BE49-F238E27FC236}">
                <a16:creationId xmlns:a16="http://schemas.microsoft.com/office/drawing/2014/main" id="{EEDF7F5C-A152-43A1-8F42-1DA43247A6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0984" y="1641901"/>
            <a:ext cx="2103120" cy="2103120"/>
          </a:xfrm>
          <a:prstGeom prst="rect">
            <a:avLst/>
          </a:prstGeom>
        </p:spPr>
      </p:pic>
      <p:pic>
        <p:nvPicPr>
          <p:cNvPr id="23" name="Graphic 22" descr="Guitar">
            <a:extLst>
              <a:ext uri="{FF2B5EF4-FFF2-40B4-BE49-F238E27FC236}">
                <a16:creationId xmlns:a16="http://schemas.microsoft.com/office/drawing/2014/main" id="{BE2CF956-06B3-469F-83E1-EB9D2CBCC5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26902" y="1467579"/>
            <a:ext cx="2277442" cy="2277442"/>
          </a:xfrm>
          <a:prstGeom prst="rect">
            <a:avLst/>
          </a:prstGeom>
        </p:spPr>
      </p:pic>
      <p:pic>
        <p:nvPicPr>
          <p:cNvPr id="24" name="Graphic 23" descr="Robot">
            <a:extLst>
              <a:ext uri="{FF2B5EF4-FFF2-40B4-BE49-F238E27FC236}">
                <a16:creationId xmlns:a16="http://schemas.microsoft.com/office/drawing/2014/main" id="{C86C488D-1069-451F-946E-C97392AF03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63843" y="1467579"/>
            <a:ext cx="2277442" cy="2277442"/>
          </a:xfrm>
          <a:prstGeom prst="rect">
            <a:avLst/>
          </a:prstGeom>
        </p:spPr>
      </p:pic>
      <p:pic>
        <p:nvPicPr>
          <p:cNvPr id="25" name="Graphic 24" descr="Envelope">
            <a:extLst>
              <a:ext uri="{FF2B5EF4-FFF2-40B4-BE49-F238E27FC236}">
                <a16:creationId xmlns:a16="http://schemas.microsoft.com/office/drawing/2014/main" id="{50E97AB0-BF58-44FF-B6D3-1646C85F25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86523" y="1797541"/>
            <a:ext cx="1947480" cy="1947480"/>
          </a:xfrm>
          <a:prstGeom prst="rect">
            <a:avLst/>
          </a:prstGeom>
        </p:spPr>
      </p:pic>
      <p:pic>
        <p:nvPicPr>
          <p:cNvPr id="26" name="Graphic 25" descr="Headphones">
            <a:extLst>
              <a:ext uri="{FF2B5EF4-FFF2-40B4-BE49-F238E27FC236}">
                <a16:creationId xmlns:a16="http://schemas.microsoft.com/office/drawing/2014/main" id="{8FE6E0C9-8E50-49EF-9AA0-C020C38812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949" y="4364280"/>
            <a:ext cx="2103120" cy="2103120"/>
          </a:xfrm>
          <a:prstGeom prst="rect">
            <a:avLst/>
          </a:prstGeom>
        </p:spPr>
      </p:pic>
      <p:pic>
        <p:nvPicPr>
          <p:cNvPr id="27" name="Graphic 26" descr="Lightbulb">
            <a:extLst>
              <a:ext uri="{FF2B5EF4-FFF2-40B4-BE49-F238E27FC236}">
                <a16:creationId xmlns:a16="http://schemas.microsoft.com/office/drawing/2014/main" id="{3F18C4C4-E859-4D9A-9615-DF78F21F061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36090" y="4334217"/>
            <a:ext cx="2133183" cy="2133183"/>
          </a:xfrm>
          <a:prstGeom prst="rect">
            <a:avLst/>
          </a:prstGeom>
        </p:spPr>
      </p:pic>
      <p:pic>
        <p:nvPicPr>
          <p:cNvPr id="28" name="Graphic 27" descr="Umbrella">
            <a:extLst>
              <a:ext uri="{FF2B5EF4-FFF2-40B4-BE49-F238E27FC236}">
                <a16:creationId xmlns:a16="http://schemas.microsoft.com/office/drawing/2014/main" id="{78A95FF4-0FC3-4FDC-B644-7B0F4D710A0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49294" y="4270857"/>
            <a:ext cx="2196543" cy="2196543"/>
          </a:xfrm>
          <a:prstGeom prst="rect">
            <a:avLst/>
          </a:prstGeom>
        </p:spPr>
      </p:pic>
      <p:pic>
        <p:nvPicPr>
          <p:cNvPr id="29" name="Graphic 28" descr="Wrench">
            <a:extLst>
              <a:ext uri="{FF2B5EF4-FFF2-40B4-BE49-F238E27FC236}">
                <a16:creationId xmlns:a16="http://schemas.microsoft.com/office/drawing/2014/main" id="{EBC7F0D9-2189-40D2-8AFE-6C664192B1F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25858" y="4700498"/>
            <a:ext cx="1766902" cy="1766902"/>
          </a:xfrm>
          <a:prstGeom prst="rect">
            <a:avLst/>
          </a:prstGeom>
        </p:spPr>
      </p:pic>
      <p:pic>
        <p:nvPicPr>
          <p:cNvPr id="30" name="Picture 2" descr="Image result for harry potter logo outline">
            <a:extLst>
              <a:ext uri="{FF2B5EF4-FFF2-40B4-BE49-F238E27FC236}">
                <a16:creationId xmlns:a16="http://schemas.microsoft.com/office/drawing/2014/main" id="{1AF86015-D5EE-42F0-86E1-4DFC9C8E449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00782" y="1741378"/>
            <a:ext cx="2003643" cy="2003643"/>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descr="Apple">
            <a:extLst>
              <a:ext uri="{FF2B5EF4-FFF2-40B4-BE49-F238E27FC236}">
                <a16:creationId xmlns:a16="http://schemas.microsoft.com/office/drawing/2014/main" id="{E2B28B9A-076B-4F88-B1E3-055B81DC3E2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672782" y="4431660"/>
            <a:ext cx="2035740" cy="2035740"/>
          </a:xfrm>
          <a:prstGeom prst="rect">
            <a:avLst/>
          </a:prstGeom>
        </p:spPr>
      </p:pic>
      <p:sp>
        <p:nvSpPr>
          <p:cNvPr id="32" name="TextBox 31">
            <a:extLst>
              <a:ext uri="{FF2B5EF4-FFF2-40B4-BE49-F238E27FC236}">
                <a16:creationId xmlns:a16="http://schemas.microsoft.com/office/drawing/2014/main" id="{9C7BFBA6-94C4-4F79-BB97-86FE35092FD6}"/>
              </a:ext>
            </a:extLst>
          </p:cNvPr>
          <p:cNvSpPr txBox="1"/>
          <p:nvPr/>
        </p:nvSpPr>
        <p:spPr>
          <a:xfrm>
            <a:off x="357093" y="216961"/>
            <a:ext cx="4053547" cy="830997"/>
          </a:xfrm>
          <a:prstGeom prst="rect">
            <a:avLst/>
          </a:prstGeom>
          <a:noFill/>
        </p:spPr>
        <p:txBody>
          <a:bodyPr wrap="square" rtlCol="0">
            <a:spAutoFit/>
          </a:bodyPr>
          <a:lstStyle/>
          <a:p>
            <a:r>
              <a:rPr lang="en-GB" sz="4800" b="1" dirty="0">
                <a:solidFill>
                  <a:srgbClr val="C00000"/>
                </a:solidFill>
                <a:latin typeface="+mj-lt"/>
              </a:rPr>
              <a:t>Memory </a:t>
            </a:r>
            <a:r>
              <a:rPr lang="en-GB" sz="4800" dirty="0">
                <a:latin typeface="+mj-lt"/>
              </a:rPr>
              <a:t>game</a:t>
            </a:r>
          </a:p>
        </p:txBody>
      </p:sp>
    </p:spTree>
    <p:extLst>
      <p:ext uri="{BB962C8B-B14F-4D97-AF65-F5344CB8AC3E}">
        <p14:creationId xmlns:p14="http://schemas.microsoft.com/office/powerpoint/2010/main" val="30503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9FA34A7-5C0B-49E3-80F9-28EC20C6E411}"/>
              </a:ext>
            </a:extLst>
          </p:cNvPr>
          <p:cNvGraphicFramePr/>
          <p:nvPr>
            <p:extLst>
              <p:ext uri="{D42A27DB-BD31-4B8C-83A1-F6EECF244321}">
                <p14:modId xmlns:p14="http://schemas.microsoft.com/office/powerpoint/2010/main" val="1689222659"/>
              </p:ext>
            </p:extLst>
          </p:nvPr>
        </p:nvGraphicFramePr>
        <p:xfrm>
          <a:off x="304800" y="316299"/>
          <a:ext cx="11590020" cy="62254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3797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3c1703fe8d.site.internapcdn.net/newman/gfx/news/hires/2017/brainshippoc.jpg">
            <a:extLst>
              <a:ext uri="{FF2B5EF4-FFF2-40B4-BE49-F238E27FC236}">
                <a16:creationId xmlns:a16="http://schemas.microsoft.com/office/drawing/2014/main" id="{04F1C424-C4C7-4F84-9C0B-EDEB37FB0A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77" b="12902"/>
          <a:stretch/>
        </p:blipFill>
        <p:spPr bwMode="auto">
          <a:xfrm>
            <a:off x="4433977" y="4488337"/>
            <a:ext cx="2861891" cy="2095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1F6704-422D-4625-9BED-6AB263323913}"/>
              </a:ext>
            </a:extLst>
          </p:cNvPr>
          <p:cNvSpPr txBox="1"/>
          <p:nvPr/>
        </p:nvSpPr>
        <p:spPr>
          <a:xfrm>
            <a:off x="543661" y="159686"/>
            <a:ext cx="11104679" cy="1107996"/>
          </a:xfrm>
          <a:prstGeom prst="rect">
            <a:avLst/>
          </a:prstGeom>
          <a:noFill/>
        </p:spPr>
        <p:txBody>
          <a:bodyPr wrap="square" rtlCol="0">
            <a:spAutoFit/>
          </a:bodyPr>
          <a:lstStyle/>
          <a:p>
            <a:pPr algn="ctr"/>
            <a:r>
              <a:rPr lang="en-GB" sz="6600" dirty="0">
                <a:solidFill>
                  <a:srgbClr val="C00000"/>
                </a:solidFill>
                <a:latin typeface="+mj-lt"/>
              </a:rPr>
              <a:t>Creating a memory: </a:t>
            </a:r>
            <a:r>
              <a:rPr lang="en-GB" sz="6600" dirty="0">
                <a:solidFill>
                  <a:schemeClr val="tx1">
                    <a:lumMod val="50000"/>
                    <a:lumOff val="50000"/>
                  </a:schemeClr>
                </a:solidFill>
                <a:latin typeface="+mj-lt"/>
              </a:rPr>
              <a:t>the process</a:t>
            </a:r>
          </a:p>
        </p:txBody>
      </p:sp>
      <p:sp>
        <p:nvSpPr>
          <p:cNvPr id="5" name="Rectangle 4">
            <a:extLst>
              <a:ext uri="{FF2B5EF4-FFF2-40B4-BE49-F238E27FC236}">
                <a16:creationId xmlns:a16="http://schemas.microsoft.com/office/drawing/2014/main" id="{EC2582E3-889C-489B-8D15-E406E7C508B8}"/>
              </a:ext>
            </a:extLst>
          </p:cNvPr>
          <p:cNvSpPr/>
          <p:nvPr/>
        </p:nvSpPr>
        <p:spPr>
          <a:xfrm>
            <a:off x="3112802" y="1461578"/>
            <a:ext cx="5092547" cy="445635"/>
          </a:xfrm>
          <a:prstGeom prst="rect">
            <a:avLst/>
          </a:prstGeom>
        </p:spPr>
        <p:txBody>
          <a:bodyPr wrap="square">
            <a:spAutoFit/>
          </a:bodyPr>
          <a:lstStyle/>
          <a:p>
            <a:pPr algn="ctr">
              <a:lnSpc>
                <a:spcPct val="80000"/>
              </a:lnSpc>
              <a:spcAft>
                <a:spcPts val="600"/>
              </a:spcAft>
            </a:pPr>
            <a:r>
              <a:rPr lang="en-US" sz="2800" b="1" kern="1400" dirty="0">
                <a:solidFill>
                  <a:schemeClr val="tx1">
                    <a:lumMod val="50000"/>
                    <a:lumOff val="50000"/>
                  </a:schemeClr>
                </a:solidFill>
                <a:latin typeface="+mj-lt"/>
              </a:rPr>
              <a:t>1</a:t>
            </a:r>
            <a:r>
              <a:rPr lang="en-US" sz="2800" b="1" kern="1400" baseline="30000" dirty="0">
                <a:solidFill>
                  <a:schemeClr val="tx1">
                    <a:lumMod val="50000"/>
                    <a:lumOff val="50000"/>
                  </a:schemeClr>
                </a:solidFill>
                <a:latin typeface="+mj-lt"/>
              </a:rPr>
              <a:t>st</a:t>
            </a:r>
            <a:r>
              <a:rPr lang="en-US" sz="2800" b="1" kern="1400" dirty="0">
                <a:solidFill>
                  <a:schemeClr val="tx1">
                    <a:lumMod val="50000"/>
                    <a:lumOff val="50000"/>
                  </a:schemeClr>
                </a:solidFill>
                <a:latin typeface="+mj-lt"/>
              </a:rPr>
              <a:t> Sensory memory</a:t>
            </a:r>
            <a:r>
              <a:rPr lang="en-US" sz="2800" kern="1400" dirty="0">
                <a:solidFill>
                  <a:schemeClr val="tx1">
                    <a:lumMod val="50000"/>
                    <a:lumOff val="50000"/>
                  </a:schemeClr>
                </a:solidFill>
                <a:latin typeface="+mj-lt"/>
              </a:rPr>
              <a:t> </a:t>
            </a:r>
          </a:p>
        </p:txBody>
      </p:sp>
      <p:sp>
        <p:nvSpPr>
          <p:cNvPr id="6" name="Rectangle 5">
            <a:extLst>
              <a:ext uri="{FF2B5EF4-FFF2-40B4-BE49-F238E27FC236}">
                <a16:creationId xmlns:a16="http://schemas.microsoft.com/office/drawing/2014/main" id="{449B5CA4-38C2-4699-8422-0C7C7E27F56C}"/>
              </a:ext>
            </a:extLst>
          </p:cNvPr>
          <p:cNvSpPr/>
          <p:nvPr/>
        </p:nvSpPr>
        <p:spPr>
          <a:xfrm>
            <a:off x="3260567" y="2347770"/>
            <a:ext cx="5092548" cy="445635"/>
          </a:xfrm>
          <a:prstGeom prst="rect">
            <a:avLst/>
          </a:prstGeom>
        </p:spPr>
        <p:txBody>
          <a:bodyPr wrap="none">
            <a:spAutoFit/>
          </a:bodyPr>
          <a:lstStyle/>
          <a:p>
            <a:pPr>
              <a:lnSpc>
                <a:spcPct val="80000"/>
              </a:lnSpc>
              <a:spcAft>
                <a:spcPts val="600"/>
              </a:spcAft>
            </a:pPr>
            <a:r>
              <a:rPr lang="en-US" sz="2800" b="1" kern="1400" dirty="0">
                <a:solidFill>
                  <a:schemeClr val="tx1">
                    <a:lumMod val="50000"/>
                    <a:lumOff val="50000"/>
                  </a:schemeClr>
                </a:solidFill>
                <a:latin typeface="+mj-lt"/>
              </a:rPr>
              <a:t>2</a:t>
            </a:r>
            <a:r>
              <a:rPr lang="en-US" sz="2800" b="1" kern="1400" baseline="30000" dirty="0">
                <a:solidFill>
                  <a:schemeClr val="tx1">
                    <a:lumMod val="50000"/>
                    <a:lumOff val="50000"/>
                  </a:schemeClr>
                </a:solidFill>
                <a:latin typeface="+mj-lt"/>
              </a:rPr>
              <a:t>nd </a:t>
            </a:r>
            <a:r>
              <a:rPr lang="en-US" sz="2800" b="1" kern="1400" dirty="0">
                <a:solidFill>
                  <a:schemeClr val="tx1">
                    <a:lumMod val="50000"/>
                    <a:lumOff val="50000"/>
                  </a:schemeClr>
                </a:solidFill>
                <a:latin typeface="+mj-lt"/>
              </a:rPr>
              <a:t>Short-term or working memory</a:t>
            </a:r>
          </a:p>
        </p:txBody>
      </p:sp>
      <p:sp>
        <p:nvSpPr>
          <p:cNvPr id="7" name="Rectangle 6">
            <a:extLst>
              <a:ext uri="{FF2B5EF4-FFF2-40B4-BE49-F238E27FC236}">
                <a16:creationId xmlns:a16="http://schemas.microsoft.com/office/drawing/2014/main" id="{A80E56BA-BA95-41E6-B6CE-D87BBBB61A77}"/>
              </a:ext>
            </a:extLst>
          </p:cNvPr>
          <p:cNvSpPr/>
          <p:nvPr/>
        </p:nvSpPr>
        <p:spPr>
          <a:xfrm>
            <a:off x="5962086" y="3024718"/>
            <a:ext cx="2667564" cy="986104"/>
          </a:xfrm>
          <a:prstGeom prst="rect">
            <a:avLst/>
          </a:prstGeom>
        </p:spPr>
        <p:txBody>
          <a:bodyPr wrap="square">
            <a:spAutoFit/>
          </a:bodyPr>
          <a:lstStyle/>
          <a:p>
            <a:pPr>
              <a:lnSpc>
                <a:spcPct val="80000"/>
              </a:lnSpc>
              <a:spcAft>
                <a:spcPts val="600"/>
              </a:spcAft>
            </a:pPr>
            <a:r>
              <a:rPr lang="en-US" sz="2400" kern="1400" dirty="0">
                <a:solidFill>
                  <a:srgbClr val="000000"/>
                </a:solidFill>
                <a:latin typeface="+mj-lt"/>
              </a:rPr>
              <a:t>If we keep our working memory by repetition</a:t>
            </a:r>
            <a:endParaRPr lang="en-US" sz="1600" kern="1400" dirty="0">
              <a:ln>
                <a:noFill/>
              </a:ln>
              <a:solidFill>
                <a:srgbClr val="000000"/>
              </a:solidFill>
              <a:effectLst/>
              <a:latin typeface="+mj-lt"/>
            </a:endParaRPr>
          </a:p>
        </p:txBody>
      </p:sp>
      <p:sp>
        <p:nvSpPr>
          <p:cNvPr id="8" name="Rectangle 7">
            <a:extLst>
              <a:ext uri="{FF2B5EF4-FFF2-40B4-BE49-F238E27FC236}">
                <a16:creationId xmlns:a16="http://schemas.microsoft.com/office/drawing/2014/main" id="{033AC4E8-48A4-406C-96B3-265F3CF86745}"/>
              </a:ext>
            </a:extLst>
          </p:cNvPr>
          <p:cNvSpPr/>
          <p:nvPr/>
        </p:nvSpPr>
        <p:spPr>
          <a:xfrm>
            <a:off x="3260567" y="3981859"/>
            <a:ext cx="4797019" cy="597087"/>
          </a:xfrm>
          <a:prstGeom prst="rect">
            <a:avLst/>
          </a:prstGeom>
        </p:spPr>
        <p:txBody>
          <a:bodyPr wrap="none">
            <a:spAutoFit/>
          </a:bodyPr>
          <a:lstStyle/>
          <a:p>
            <a:pPr>
              <a:lnSpc>
                <a:spcPct val="80000"/>
              </a:lnSpc>
              <a:spcAft>
                <a:spcPts val="600"/>
              </a:spcAft>
            </a:pPr>
            <a:r>
              <a:rPr lang="en-US" sz="4000" b="1" kern="1400" dirty="0">
                <a:solidFill>
                  <a:schemeClr val="tx1">
                    <a:lumMod val="50000"/>
                    <a:lumOff val="50000"/>
                  </a:schemeClr>
                </a:solidFill>
                <a:latin typeface="+mj-lt"/>
              </a:rPr>
              <a:t>3</a:t>
            </a:r>
            <a:r>
              <a:rPr lang="en-US" sz="4000" b="1" kern="1400" baseline="30000" dirty="0">
                <a:solidFill>
                  <a:schemeClr val="tx1">
                    <a:lumMod val="50000"/>
                    <a:lumOff val="50000"/>
                  </a:schemeClr>
                </a:solidFill>
                <a:latin typeface="+mj-lt"/>
              </a:rPr>
              <a:t>rd  </a:t>
            </a:r>
            <a:r>
              <a:rPr lang="en-US" sz="4000" b="1" kern="1400" dirty="0">
                <a:solidFill>
                  <a:srgbClr val="C00000"/>
                </a:solidFill>
                <a:latin typeface="+mj-lt"/>
              </a:rPr>
              <a:t>Long-term memory</a:t>
            </a:r>
          </a:p>
        </p:txBody>
      </p:sp>
      <p:sp>
        <p:nvSpPr>
          <p:cNvPr id="10" name="Arrow: Down 9">
            <a:extLst>
              <a:ext uri="{FF2B5EF4-FFF2-40B4-BE49-F238E27FC236}">
                <a16:creationId xmlns:a16="http://schemas.microsoft.com/office/drawing/2014/main" id="{9679EDBC-C759-4B57-A5BB-31956EF47FA3}"/>
              </a:ext>
            </a:extLst>
          </p:cNvPr>
          <p:cNvSpPr/>
          <p:nvPr/>
        </p:nvSpPr>
        <p:spPr>
          <a:xfrm>
            <a:off x="5457995" y="2921955"/>
            <a:ext cx="409575" cy="1026756"/>
          </a:xfrm>
          <a:prstGeom prst="downArrow">
            <a:avLst/>
          </a:prstGeom>
          <a:solidFill>
            <a:srgbClr val="CC0000"/>
          </a:solidFill>
          <a:ln>
            <a:solidFill>
              <a:srgbClr val="C00000"/>
            </a:solidFill>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8C5CDC49-CC12-4068-B725-7A7146694F43}"/>
              </a:ext>
            </a:extLst>
          </p:cNvPr>
          <p:cNvSpPr txBox="1"/>
          <p:nvPr/>
        </p:nvSpPr>
        <p:spPr>
          <a:xfrm>
            <a:off x="6566066" y="5874410"/>
            <a:ext cx="2223235" cy="461665"/>
          </a:xfrm>
          <a:prstGeom prst="rect">
            <a:avLst/>
          </a:prstGeom>
          <a:noFill/>
        </p:spPr>
        <p:txBody>
          <a:bodyPr wrap="square" rtlCol="0">
            <a:spAutoFit/>
          </a:bodyPr>
          <a:lstStyle/>
          <a:p>
            <a:r>
              <a:rPr lang="en-GB" sz="2400" dirty="0">
                <a:solidFill>
                  <a:srgbClr val="434343"/>
                </a:solidFill>
                <a:latin typeface="+mj-lt"/>
              </a:rPr>
              <a:t>Hippocampus</a:t>
            </a:r>
            <a:endParaRPr lang="en-GB" sz="2400" b="1" dirty="0">
              <a:solidFill>
                <a:srgbClr val="C00000"/>
              </a:solidFill>
              <a:latin typeface="+mj-lt"/>
            </a:endParaRPr>
          </a:p>
        </p:txBody>
      </p:sp>
      <p:sp>
        <p:nvSpPr>
          <p:cNvPr id="13" name="Arrow: Down 12">
            <a:extLst>
              <a:ext uri="{FF2B5EF4-FFF2-40B4-BE49-F238E27FC236}">
                <a16:creationId xmlns:a16="http://schemas.microsoft.com/office/drawing/2014/main" id="{A840369C-A21F-4E4D-81E2-44350CAFDD12}"/>
              </a:ext>
            </a:extLst>
          </p:cNvPr>
          <p:cNvSpPr/>
          <p:nvPr/>
        </p:nvSpPr>
        <p:spPr>
          <a:xfrm>
            <a:off x="5454287" y="1911867"/>
            <a:ext cx="409575" cy="402755"/>
          </a:xfrm>
          <a:prstGeom prst="downArrow">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Straight Connector 13">
            <a:extLst>
              <a:ext uri="{FF2B5EF4-FFF2-40B4-BE49-F238E27FC236}">
                <a16:creationId xmlns:a16="http://schemas.microsoft.com/office/drawing/2014/main" id="{E48EC798-A67B-46CE-AF44-7C89D6807F33}"/>
              </a:ext>
            </a:extLst>
          </p:cNvPr>
          <p:cNvCxnSpPr>
            <a:cxnSpLocks/>
            <a:endCxn id="12" idx="1"/>
          </p:cNvCxnSpPr>
          <p:nvPr/>
        </p:nvCxnSpPr>
        <p:spPr>
          <a:xfrm>
            <a:off x="6048375" y="5536087"/>
            <a:ext cx="517691" cy="569156"/>
          </a:xfrm>
          <a:prstGeom prst="line">
            <a:avLst/>
          </a:prstGeom>
          <a:ln w="1905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0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55B5C9-8EF4-4101-B3E0-39A21214FB9C}"/>
              </a:ext>
            </a:extLst>
          </p:cNvPr>
          <p:cNvSpPr txBox="1"/>
          <p:nvPr/>
        </p:nvSpPr>
        <p:spPr>
          <a:xfrm>
            <a:off x="212116" y="945714"/>
            <a:ext cx="3385769" cy="2585323"/>
          </a:xfrm>
          <a:prstGeom prst="rect">
            <a:avLst/>
          </a:prstGeom>
          <a:noFill/>
        </p:spPr>
        <p:txBody>
          <a:bodyPr wrap="square" rtlCol="0">
            <a:spAutoFit/>
          </a:bodyPr>
          <a:lstStyle/>
          <a:p>
            <a:pPr algn="ctr"/>
            <a:r>
              <a:rPr lang="en-GB" sz="5400" dirty="0">
                <a:solidFill>
                  <a:srgbClr val="C00000"/>
                </a:solidFill>
                <a:latin typeface="+mj-lt"/>
              </a:rPr>
              <a:t>The ‘brainy cab drivers’ study</a:t>
            </a:r>
            <a:endParaRPr lang="en-GB" sz="5400" dirty="0">
              <a:solidFill>
                <a:schemeClr val="tx1">
                  <a:lumMod val="50000"/>
                  <a:lumOff val="50000"/>
                </a:schemeClr>
              </a:solidFill>
              <a:latin typeface="+mj-lt"/>
            </a:endParaRPr>
          </a:p>
        </p:txBody>
      </p:sp>
      <p:pic>
        <p:nvPicPr>
          <p:cNvPr id="4100" name="Picture 4" descr="Knowledge of London prospectus - how to become a London taxi driver">
            <a:extLst>
              <a:ext uri="{FF2B5EF4-FFF2-40B4-BE49-F238E27FC236}">
                <a16:creationId xmlns:a16="http://schemas.microsoft.com/office/drawing/2014/main" id="{9DF23FE8-0747-49D8-979F-6B13E4216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6750"/>
            <a:ext cx="3810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mapaplan.com/travel-map/london-top-tourist-attractions-map/high-resolution/london-top-tourist-attractions-map-01-london-city-centre-free-travel-guide-must-see-sights-best-destinations-visit-high-resolution.jpg">
            <a:extLst>
              <a:ext uri="{FF2B5EF4-FFF2-40B4-BE49-F238E27FC236}">
                <a16:creationId xmlns:a16="http://schemas.microsoft.com/office/drawing/2014/main" id="{6A98DAEB-E71C-4971-9B4B-08F10E4E8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8921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24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39880A-30AC-4AD0-8799-2A33D4088AE0}"/>
              </a:ext>
            </a:extLst>
          </p:cNvPr>
          <p:cNvSpPr txBox="1"/>
          <p:nvPr/>
        </p:nvSpPr>
        <p:spPr>
          <a:xfrm>
            <a:off x="543661" y="159686"/>
            <a:ext cx="11104679" cy="1107996"/>
          </a:xfrm>
          <a:prstGeom prst="rect">
            <a:avLst/>
          </a:prstGeom>
          <a:noFill/>
        </p:spPr>
        <p:txBody>
          <a:bodyPr wrap="square" rtlCol="0">
            <a:spAutoFit/>
          </a:bodyPr>
          <a:lstStyle/>
          <a:p>
            <a:pPr algn="ctr"/>
            <a:r>
              <a:rPr lang="en-GB" sz="6600" dirty="0">
                <a:solidFill>
                  <a:schemeClr val="tx1">
                    <a:lumMod val="50000"/>
                    <a:lumOff val="50000"/>
                  </a:schemeClr>
                </a:solidFill>
                <a:latin typeface="+mj-lt"/>
              </a:rPr>
              <a:t>Summary</a:t>
            </a:r>
          </a:p>
        </p:txBody>
      </p:sp>
      <p:pic>
        <p:nvPicPr>
          <p:cNvPr id="5" name="Picture 4">
            <a:extLst>
              <a:ext uri="{FF2B5EF4-FFF2-40B4-BE49-F238E27FC236}">
                <a16:creationId xmlns:a16="http://schemas.microsoft.com/office/drawing/2014/main" id="{6E918CDC-D111-41C4-B33B-2F2C46BD3D94}"/>
              </a:ext>
            </a:extLst>
          </p:cNvPr>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t="63004"/>
          <a:stretch/>
        </p:blipFill>
        <p:spPr>
          <a:xfrm>
            <a:off x="2011560" y="1490485"/>
            <a:ext cx="3283554" cy="707526"/>
          </a:xfrm>
          <a:prstGeom prst="rect">
            <a:avLst/>
          </a:prstGeom>
        </p:spPr>
      </p:pic>
      <p:pic>
        <p:nvPicPr>
          <p:cNvPr id="7" name="Picture 2" descr="https://3c1703fe8d.site.internapcdn.net/newman/gfx/news/hires/2017/brainshippoc.jpg">
            <a:extLst>
              <a:ext uri="{FF2B5EF4-FFF2-40B4-BE49-F238E27FC236}">
                <a16:creationId xmlns:a16="http://schemas.microsoft.com/office/drawing/2014/main" id="{D94AB642-8F5A-426F-B653-CB2806CFB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77" b="12902"/>
          <a:stretch/>
        </p:blipFill>
        <p:spPr bwMode="auto">
          <a:xfrm>
            <a:off x="2614633" y="4936267"/>
            <a:ext cx="2406484" cy="17620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B672832-E75B-4102-93BF-DA1F6497FC67}"/>
              </a:ext>
            </a:extLst>
          </p:cNvPr>
          <p:cNvSpPr/>
          <p:nvPr/>
        </p:nvSpPr>
        <p:spPr>
          <a:xfrm>
            <a:off x="1066815" y="2051208"/>
            <a:ext cx="5092547" cy="496161"/>
          </a:xfrm>
          <a:prstGeom prst="rect">
            <a:avLst/>
          </a:prstGeom>
        </p:spPr>
        <p:txBody>
          <a:bodyPr wrap="square">
            <a:spAutoFit/>
          </a:bodyPr>
          <a:lstStyle/>
          <a:p>
            <a:pPr algn="ctr">
              <a:lnSpc>
                <a:spcPct val="80000"/>
              </a:lnSpc>
              <a:spcAft>
                <a:spcPts val="600"/>
              </a:spcAft>
            </a:pPr>
            <a:r>
              <a:rPr lang="en-US" sz="3200" b="1" kern="1400" dirty="0">
                <a:solidFill>
                  <a:schemeClr val="tx1">
                    <a:lumMod val="50000"/>
                    <a:lumOff val="50000"/>
                  </a:schemeClr>
                </a:solidFill>
                <a:latin typeface="+mj-lt"/>
              </a:rPr>
              <a:t>1</a:t>
            </a:r>
            <a:r>
              <a:rPr lang="en-US" sz="3200" b="1" kern="1400" baseline="30000" dirty="0">
                <a:solidFill>
                  <a:schemeClr val="tx1">
                    <a:lumMod val="50000"/>
                    <a:lumOff val="50000"/>
                  </a:schemeClr>
                </a:solidFill>
                <a:latin typeface="+mj-lt"/>
              </a:rPr>
              <a:t>st</a:t>
            </a:r>
            <a:r>
              <a:rPr lang="en-US" sz="3200" b="1" kern="1400" dirty="0">
                <a:solidFill>
                  <a:schemeClr val="tx1">
                    <a:lumMod val="50000"/>
                    <a:lumOff val="50000"/>
                  </a:schemeClr>
                </a:solidFill>
                <a:latin typeface="+mj-lt"/>
              </a:rPr>
              <a:t> </a:t>
            </a:r>
            <a:r>
              <a:rPr lang="en-US" sz="3200" b="1" kern="1400" dirty="0">
                <a:solidFill>
                  <a:srgbClr val="C00000"/>
                </a:solidFill>
                <a:latin typeface="+mj-lt"/>
              </a:rPr>
              <a:t>Sensory memory</a:t>
            </a:r>
            <a:r>
              <a:rPr lang="en-US" sz="3200" kern="1400" dirty="0">
                <a:solidFill>
                  <a:srgbClr val="C00000"/>
                </a:solidFill>
                <a:latin typeface="+mj-lt"/>
              </a:rPr>
              <a:t> </a:t>
            </a:r>
          </a:p>
        </p:txBody>
      </p:sp>
      <p:sp>
        <p:nvSpPr>
          <p:cNvPr id="9" name="Rectangle 8">
            <a:extLst>
              <a:ext uri="{FF2B5EF4-FFF2-40B4-BE49-F238E27FC236}">
                <a16:creationId xmlns:a16="http://schemas.microsoft.com/office/drawing/2014/main" id="{EFBC7E9B-D6FD-4CAA-BE53-86CBF9EF0F82}"/>
              </a:ext>
            </a:extLst>
          </p:cNvPr>
          <p:cNvSpPr/>
          <p:nvPr/>
        </p:nvSpPr>
        <p:spPr>
          <a:xfrm>
            <a:off x="714537" y="3026766"/>
            <a:ext cx="5797100" cy="496161"/>
          </a:xfrm>
          <a:prstGeom prst="rect">
            <a:avLst/>
          </a:prstGeom>
        </p:spPr>
        <p:txBody>
          <a:bodyPr wrap="none">
            <a:spAutoFit/>
          </a:bodyPr>
          <a:lstStyle/>
          <a:p>
            <a:pPr>
              <a:lnSpc>
                <a:spcPct val="80000"/>
              </a:lnSpc>
              <a:spcAft>
                <a:spcPts val="600"/>
              </a:spcAft>
            </a:pPr>
            <a:r>
              <a:rPr lang="en-US" sz="3200" b="1" kern="1400" dirty="0">
                <a:solidFill>
                  <a:schemeClr val="tx1">
                    <a:lumMod val="50000"/>
                    <a:lumOff val="50000"/>
                  </a:schemeClr>
                </a:solidFill>
                <a:latin typeface="+mj-lt"/>
              </a:rPr>
              <a:t>2</a:t>
            </a:r>
            <a:r>
              <a:rPr lang="en-US" sz="3200" b="1" kern="1400" baseline="30000" dirty="0">
                <a:solidFill>
                  <a:schemeClr val="tx1">
                    <a:lumMod val="50000"/>
                    <a:lumOff val="50000"/>
                  </a:schemeClr>
                </a:solidFill>
                <a:latin typeface="+mj-lt"/>
              </a:rPr>
              <a:t>nd </a:t>
            </a:r>
            <a:r>
              <a:rPr lang="en-US" sz="3200" b="1" kern="1400" dirty="0">
                <a:solidFill>
                  <a:srgbClr val="C00000"/>
                </a:solidFill>
                <a:latin typeface="+mj-lt"/>
              </a:rPr>
              <a:t>Short-term or working memory</a:t>
            </a:r>
          </a:p>
        </p:txBody>
      </p:sp>
      <p:sp>
        <p:nvSpPr>
          <p:cNvPr id="11" name="Rectangle 10">
            <a:extLst>
              <a:ext uri="{FF2B5EF4-FFF2-40B4-BE49-F238E27FC236}">
                <a16:creationId xmlns:a16="http://schemas.microsoft.com/office/drawing/2014/main" id="{29CEBBFB-7201-4696-830E-0F6686993242}"/>
              </a:ext>
            </a:extLst>
          </p:cNvPr>
          <p:cNvSpPr/>
          <p:nvPr/>
        </p:nvSpPr>
        <p:spPr>
          <a:xfrm>
            <a:off x="1671530" y="4342391"/>
            <a:ext cx="3883114" cy="496161"/>
          </a:xfrm>
          <a:prstGeom prst="rect">
            <a:avLst/>
          </a:prstGeom>
        </p:spPr>
        <p:txBody>
          <a:bodyPr wrap="none">
            <a:spAutoFit/>
          </a:bodyPr>
          <a:lstStyle/>
          <a:p>
            <a:pPr>
              <a:lnSpc>
                <a:spcPct val="80000"/>
              </a:lnSpc>
              <a:spcAft>
                <a:spcPts val="600"/>
              </a:spcAft>
            </a:pPr>
            <a:r>
              <a:rPr lang="en-US" sz="3200" b="1" kern="1400" dirty="0">
                <a:solidFill>
                  <a:schemeClr val="tx1">
                    <a:lumMod val="50000"/>
                    <a:lumOff val="50000"/>
                  </a:schemeClr>
                </a:solidFill>
                <a:latin typeface="+mj-lt"/>
              </a:rPr>
              <a:t>3</a:t>
            </a:r>
            <a:r>
              <a:rPr lang="en-US" sz="3200" b="1" kern="1400" baseline="30000" dirty="0">
                <a:solidFill>
                  <a:schemeClr val="tx1">
                    <a:lumMod val="50000"/>
                    <a:lumOff val="50000"/>
                  </a:schemeClr>
                </a:solidFill>
                <a:latin typeface="+mj-lt"/>
              </a:rPr>
              <a:t>rd  </a:t>
            </a:r>
            <a:r>
              <a:rPr lang="en-US" sz="3200" b="1" kern="1400" dirty="0">
                <a:solidFill>
                  <a:srgbClr val="C00000"/>
                </a:solidFill>
                <a:latin typeface="+mj-lt"/>
              </a:rPr>
              <a:t>Long-term memory</a:t>
            </a:r>
          </a:p>
        </p:txBody>
      </p:sp>
      <p:sp>
        <p:nvSpPr>
          <p:cNvPr id="12" name="Arrow: Down 11">
            <a:extLst>
              <a:ext uri="{FF2B5EF4-FFF2-40B4-BE49-F238E27FC236}">
                <a16:creationId xmlns:a16="http://schemas.microsoft.com/office/drawing/2014/main" id="{B0A85AC0-18F4-45D8-8EEE-67146A843CC0}"/>
              </a:ext>
            </a:extLst>
          </p:cNvPr>
          <p:cNvSpPr/>
          <p:nvPr/>
        </p:nvSpPr>
        <p:spPr>
          <a:xfrm>
            <a:off x="3412008" y="3568471"/>
            <a:ext cx="409575" cy="690032"/>
          </a:xfrm>
          <a:prstGeom prst="downArrow">
            <a:avLst/>
          </a:prstGeom>
          <a:solidFill>
            <a:srgbClr val="CC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Arrow: Down 12">
            <a:extLst>
              <a:ext uri="{FF2B5EF4-FFF2-40B4-BE49-F238E27FC236}">
                <a16:creationId xmlns:a16="http://schemas.microsoft.com/office/drawing/2014/main" id="{8C8C575A-A829-47FB-B063-6F88560A48A5}"/>
              </a:ext>
            </a:extLst>
          </p:cNvPr>
          <p:cNvSpPr/>
          <p:nvPr/>
        </p:nvSpPr>
        <p:spPr>
          <a:xfrm>
            <a:off x="3408300" y="2604251"/>
            <a:ext cx="409575" cy="402755"/>
          </a:xfrm>
          <a:prstGeom prst="downArrow">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E21B8828-7DAD-43E0-ACCE-C3F1DF3EE0C3}"/>
              </a:ext>
            </a:extLst>
          </p:cNvPr>
          <p:cNvSpPr/>
          <p:nvPr/>
        </p:nvSpPr>
        <p:spPr>
          <a:xfrm>
            <a:off x="6686592" y="1372497"/>
            <a:ext cx="4946865" cy="1433021"/>
          </a:xfrm>
          <a:prstGeom prst="rect">
            <a:avLst/>
          </a:prstGeom>
        </p:spPr>
        <p:txBody>
          <a:bodyPr wrap="square" anchor="t">
            <a:spAutoFit/>
          </a:bodyPr>
          <a:lstStyle/>
          <a:p>
            <a:pPr algn="ctr">
              <a:lnSpc>
                <a:spcPct val="80000"/>
              </a:lnSpc>
              <a:spcAft>
                <a:spcPts val="600"/>
              </a:spcAft>
            </a:pPr>
            <a:r>
              <a:rPr lang="en-US" sz="3600" kern="1400" dirty="0">
                <a:solidFill>
                  <a:srgbClr val="CC0000"/>
                </a:solidFill>
                <a:latin typeface="+mj-lt"/>
              </a:rPr>
              <a:t>Long-term memory </a:t>
            </a:r>
            <a:r>
              <a:rPr lang="en-US" sz="3600" kern="1400" dirty="0">
                <a:solidFill>
                  <a:schemeClr val="tx1">
                    <a:lumMod val="50000"/>
                    <a:lumOff val="50000"/>
                  </a:schemeClr>
                </a:solidFill>
                <a:latin typeface="+mj-lt"/>
              </a:rPr>
              <a:t>is stored in </a:t>
            </a:r>
            <a:r>
              <a:rPr lang="en-US" sz="3600" kern="1400" dirty="0">
                <a:solidFill>
                  <a:srgbClr val="CC0000"/>
                </a:solidFill>
                <a:latin typeface="+mj-lt"/>
              </a:rPr>
              <a:t>neuronal networks</a:t>
            </a:r>
          </a:p>
        </p:txBody>
      </p:sp>
      <p:pic>
        <p:nvPicPr>
          <p:cNvPr id="15" name="Picture 14">
            <a:extLst>
              <a:ext uri="{FF2B5EF4-FFF2-40B4-BE49-F238E27FC236}">
                <a16:creationId xmlns:a16="http://schemas.microsoft.com/office/drawing/2014/main" id="{9BB50A65-F52E-44AB-9703-C04EDAB7C18D}"/>
              </a:ext>
            </a:extLst>
          </p:cNvPr>
          <p:cNvPicPr>
            <a:picLocks noChangeAspect="1"/>
          </p:cNvPicPr>
          <p:nvPr/>
        </p:nvPicPr>
        <p:blipFill>
          <a:blip r:embed="rId4"/>
          <a:stretch>
            <a:fillRect/>
          </a:stretch>
        </p:blipFill>
        <p:spPr>
          <a:xfrm>
            <a:off x="6907959" y="2515609"/>
            <a:ext cx="4504132" cy="3219211"/>
          </a:xfrm>
          <a:prstGeom prst="rect">
            <a:avLst/>
          </a:prstGeom>
        </p:spPr>
      </p:pic>
      <p:sp>
        <p:nvSpPr>
          <p:cNvPr id="16" name="Rectangle 15">
            <a:extLst>
              <a:ext uri="{FF2B5EF4-FFF2-40B4-BE49-F238E27FC236}">
                <a16:creationId xmlns:a16="http://schemas.microsoft.com/office/drawing/2014/main" id="{1F3B6513-56C0-404B-9192-9AD752F9D00E}"/>
              </a:ext>
            </a:extLst>
          </p:cNvPr>
          <p:cNvSpPr/>
          <p:nvPr/>
        </p:nvSpPr>
        <p:spPr>
          <a:xfrm>
            <a:off x="6701475" y="5734820"/>
            <a:ext cx="4946865" cy="546625"/>
          </a:xfrm>
          <a:prstGeom prst="rect">
            <a:avLst/>
          </a:prstGeom>
        </p:spPr>
        <p:txBody>
          <a:bodyPr wrap="square">
            <a:spAutoFit/>
          </a:bodyPr>
          <a:lstStyle/>
          <a:p>
            <a:pPr algn="ctr">
              <a:lnSpc>
                <a:spcPct val="80000"/>
              </a:lnSpc>
              <a:spcAft>
                <a:spcPts val="600"/>
              </a:spcAft>
            </a:pPr>
            <a:r>
              <a:rPr lang="en-US" sz="3600" kern="1400" dirty="0">
                <a:solidFill>
                  <a:srgbClr val="CC0000"/>
                </a:solidFill>
                <a:latin typeface="+mj-lt"/>
              </a:rPr>
              <a:t>Networks are dynamic!!</a:t>
            </a:r>
          </a:p>
        </p:txBody>
      </p:sp>
    </p:spTree>
    <p:extLst>
      <p:ext uri="{BB962C8B-B14F-4D97-AF65-F5344CB8AC3E}">
        <p14:creationId xmlns:p14="http://schemas.microsoft.com/office/powerpoint/2010/main" val="2323603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755B1C2-CD79-4697-B1C4-B3E0CE08745F}"/>
              </a:ext>
            </a:extLst>
          </p:cNvPr>
          <p:cNvSpPr txBox="1"/>
          <p:nvPr/>
        </p:nvSpPr>
        <p:spPr>
          <a:xfrm>
            <a:off x="-101191" y="543383"/>
            <a:ext cx="12394382" cy="923330"/>
          </a:xfrm>
          <a:prstGeom prst="rect">
            <a:avLst/>
          </a:prstGeom>
          <a:noFill/>
        </p:spPr>
        <p:txBody>
          <a:bodyPr wrap="square" rtlCol="0">
            <a:spAutoFit/>
          </a:bodyPr>
          <a:lstStyle/>
          <a:p>
            <a:pPr algn="ctr"/>
            <a:r>
              <a:rPr lang="en-GB" sz="5400" dirty="0">
                <a:solidFill>
                  <a:srgbClr val="C00000"/>
                </a:solidFill>
                <a:latin typeface="+mj-lt"/>
              </a:rPr>
              <a:t>Memory</a:t>
            </a:r>
            <a:r>
              <a:rPr lang="en-GB" sz="5400" dirty="0">
                <a:solidFill>
                  <a:srgbClr val="434343"/>
                </a:solidFill>
                <a:latin typeface="+mj-lt"/>
              </a:rPr>
              <a:t> is not static: </a:t>
            </a:r>
            <a:r>
              <a:rPr lang="en-GB" sz="5400" dirty="0">
                <a:solidFill>
                  <a:srgbClr val="CC0000"/>
                </a:solidFill>
                <a:latin typeface="+mj-lt"/>
              </a:rPr>
              <a:t>Networks change</a:t>
            </a:r>
            <a:endParaRPr lang="en-GB" sz="5400" b="1" dirty="0">
              <a:solidFill>
                <a:srgbClr val="CC0000"/>
              </a:solidFill>
              <a:latin typeface="+mj-lt"/>
            </a:endParaRPr>
          </a:p>
        </p:txBody>
      </p:sp>
      <p:sp>
        <p:nvSpPr>
          <p:cNvPr id="24" name="Rectangle 23">
            <a:extLst>
              <a:ext uri="{FF2B5EF4-FFF2-40B4-BE49-F238E27FC236}">
                <a16:creationId xmlns:a16="http://schemas.microsoft.com/office/drawing/2014/main" id="{C52A1ABF-DC25-43D7-A6B3-148FA9CF719A}"/>
              </a:ext>
            </a:extLst>
          </p:cNvPr>
          <p:cNvSpPr/>
          <p:nvPr/>
        </p:nvSpPr>
        <p:spPr>
          <a:xfrm>
            <a:off x="8600340" y="-2792782"/>
            <a:ext cx="6096000" cy="1704377"/>
          </a:xfrm>
          <a:prstGeom prst="rect">
            <a:avLst/>
          </a:prstGeom>
        </p:spPr>
        <p:txBody>
          <a:bodyPr>
            <a:spAutoFit/>
          </a:bodyPr>
          <a:lstStyle/>
          <a:p>
            <a:pPr>
              <a:lnSpc>
                <a:spcPct val="80000"/>
              </a:lnSpc>
              <a:spcAft>
                <a:spcPts val="600"/>
              </a:spcAft>
            </a:pPr>
            <a:r>
              <a:rPr lang="en-US" kern="1400" dirty="0">
                <a:solidFill>
                  <a:srgbClr val="000000"/>
                </a:solidFill>
                <a:latin typeface="Calibri" panose="020F0502020204030204" pitchFamily="34" charset="0"/>
              </a:rPr>
              <a:t>Finally, the long-term memories are stored in neural networks but the networks are not static. They will change with time, some will be lost if we do not use the information and others will change a little bit every time we recall this memory. So its worthy taking into account that a memory you have now may be very different from the </a:t>
            </a:r>
            <a:r>
              <a:rPr lang="en-US" kern="1400" dirty="0" err="1">
                <a:solidFill>
                  <a:srgbClr val="000000"/>
                </a:solidFill>
                <a:latin typeface="Calibri" panose="020F0502020204030204" pitchFamily="34" charset="0"/>
              </a:rPr>
              <a:t>original!</a:t>
            </a:r>
            <a:r>
              <a:rPr lang="en-US" sz="1200" kern="1400" dirty="0" err="1">
                <a:solidFill>
                  <a:srgbClr val="000000"/>
                </a:solidFill>
                <a:latin typeface="Calibri" panose="020F0502020204030204" pitchFamily="34" charset="0"/>
              </a:rPr>
              <a:t>I</a:t>
            </a:r>
            <a:endParaRPr lang="en-US" sz="1200" kern="1400" dirty="0">
              <a:solidFill>
                <a:srgbClr val="000000"/>
              </a:solidFill>
              <a:latin typeface="Calibri" panose="020F0502020204030204" pitchFamily="34" charset="0"/>
            </a:endParaRPr>
          </a:p>
          <a:p>
            <a:pPr>
              <a:lnSpc>
                <a:spcPct val="119000"/>
              </a:lnSpc>
              <a:spcAft>
                <a:spcPts val="600"/>
              </a:spcAft>
            </a:pPr>
            <a:r>
              <a:rPr lang="en-US" sz="1200" kern="1400" dirty="0">
                <a:solidFill>
                  <a:srgbClr val="000000"/>
                </a:solidFill>
                <a:latin typeface="Calibri" panose="020F0502020204030204" pitchFamily="34" charset="0"/>
              </a:rPr>
              <a:t> </a:t>
            </a:r>
            <a:endParaRPr lang="en-US" sz="1200" kern="1400" dirty="0">
              <a:ln>
                <a:noFill/>
              </a:ln>
              <a:solidFill>
                <a:srgbClr val="000000"/>
              </a:solidFill>
              <a:effectLst/>
              <a:latin typeface="Calibri" panose="020F0502020204030204" pitchFamily="34" charset="0"/>
            </a:endParaRPr>
          </a:p>
        </p:txBody>
      </p:sp>
      <p:sp>
        <p:nvSpPr>
          <p:cNvPr id="28" name="Rectangle 27">
            <a:extLst>
              <a:ext uri="{FF2B5EF4-FFF2-40B4-BE49-F238E27FC236}">
                <a16:creationId xmlns:a16="http://schemas.microsoft.com/office/drawing/2014/main" id="{DF767246-7D28-435F-91C5-E507C010FA6A}"/>
              </a:ext>
            </a:extLst>
          </p:cNvPr>
          <p:cNvSpPr/>
          <p:nvPr/>
        </p:nvSpPr>
        <p:spPr>
          <a:xfrm>
            <a:off x="685285" y="1692113"/>
            <a:ext cx="4794465" cy="1422861"/>
          </a:xfrm>
          <a:prstGeom prst="rect">
            <a:avLst/>
          </a:prstGeom>
        </p:spPr>
        <p:txBody>
          <a:bodyPr wrap="square" anchor="t">
            <a:spAutoFit/>
          </a:bodyPr>
          <a:lstStyle/>
          <a:p>
            <a:pPr algn="ctr">
              <a:lnSpc>
                <a:spcPct val="80000"/>
              </a:lnSpc>
              <a:spcAft>
                <a:spcPts val="600"/>
              </a:spcAft>
            </a:pPr>
            <a:r>
              <a:rPr lang="en-US" sz="3600" kern="1400" dirty="0">
                <a:solidFill>
                  <a:srgbClr val="CC0000"/>
                </a:solidFill>
                <a:latin typeface="+mj-lt"/>
              </a:rPr>
              <a:t>Long-term memory </a:t>
            </a:r>
            <a:r>
              <a:rPr lang="en-US" sz="3600" kern="1400" dirty="0">
                <a:solidFill>
                  <a:schemeClr val="tx1">
                    <a:lumMod val="50000"/>
                    <a:lumOff val="50000"/>
                  </a:schemeClr>
                </a:solidFill>
                <a:latin typeface="+mj-lt"/>
              </a:rPr>
              <a:t>is stored in </a:t>
            </a:r>
            <a:r>
              <a:rPr lang="en-US" sz="3600" kern="1400" dirty="0">
                <a:solidFill>
                  <a:srgbClr val="CC0000"/>
                </a:solidFill>
                <a:latin typeface="+mj-lt"/>
              </a:rPr>
              <a:t>neuronal networks</a:t>
            </a:r>
          </a:p>
        </p:txBody>
      </p:sp>
      <p:pic>
        <p:nvPicPr>
          <p:cNvPr id="4" name="Picture 3">
            <a:extLst>
              <a:ext uri="{FF2B5EF4-FFF2-40B4-BE49-F238E27FC236}">
                <a16:creationId xmlns:a16="http://schemas.microsoft.com/office/drawing/2014/main" id="{A9EF399A-A4F8-4820-A1E2-8F4F5EF71DA0}"/>
              </a:ext>
            </a:extLst>
          </p:cNvPr>
          <p:cNvPicPr>
            <a:picLocks noChangeAspect="1"/>
          </p:cNvPicPr>
          <p:nvPr/>
        </p:nvPicPr>
        <p:blipFill>
          <a:blip r:embed="rId3"/>
          <a:stretch>
            <a:fillRect/>
          </a:stretch>
        </p:blipFill>
        <p:spPr>
          <a:xfrm>
            <a:off x="1069212" y="2682825"/>
            <a:ext cx="4504132" cy="3219211"/>
          </a:xfrm>
          <a:prstGeom prst="rect">
            <a:avLst/>
          </a:prstGeom>
        </p:spPr>
      </p:pic>
      <p:cxnSp>
        <p:nvCxnSpPr>
          <p:cNvPr id="30" name="Straight Arrow Connector 29">
            <a:extLst>
              <a:ext uri="{FF2B5EF4-FFF2-40B4-BE49-F238E27FC236}">
                <a16:creationId xmlns:a16="http://schemas.microsoft.com/office/drawing/2014/main" id="{DF6A2AB5-4065-4A92-B953-6457D8774228}"/>
              </a:ext>
            </a:extLst>
          </p:cNvPr>
          <p:cNvCxnSpPr>
            <a:cxnSpLocks/>
          </p:cNvCxnSpPr>
          <p:nvPr/>
        </p:nvCxnSpPr>
        <p:spPr>
          <a:xfrm>
            <a:off x="5694777" y="4172006"/>
            <a:ext cx="1916729" cy="83835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867AD21-01C1-4049-B8E1-9E2D5812E153}"/>
              </a:ext>
            </a:extLst>
          </p:cNvPr>
          <p:cNvSpPr/>
          <p:nvPr/>
        </p:nvSpPr>
        <p:spPr>
          <a:xfrm>
            <a:off x="7611506" y="2657514"/>
            <a:ext cx="5194170" cy="584775"/>
          </a:xfrm>
          <a:prstGeom prst="rect">
            <a:avLst/>
          </a:prstGeom>
        </p:spPr>
        <p:txBody>
          <a:bodyPr wrap="square">
            <a:spAutoFit/>
          </a:bodyPr>
          <a:lstStyle/>
          <a:p>
            <a:r>
              <a:rPr lang="en-US" sz="3200" kern="1400" dirty="0">
                <a:solidFill>
                  <a:schemeClr val="tx1">
                    <a:lumMod val="50000"/>
                    <a:lumOff val="50000"/>
                  </a:schemeClr>
                </a:solidFill>
                <a:latin typeface="+mj-lt"/>
              </a:rPr>
              <a:t>Memories will be lost</a:t>
            </a:r>
            <a:endParaRPr lang="en-GB" sz="3200" dirty="0">
              <a:solidFill>
                <a:schemeClr val="tx1">
                  <a:lumMod val="50000"/>
                  <a:lumOff val="50000"/>
                </a:schemeClr>
              </a:solidFill>
              <a:latin typeface="+mj-lt"/>
            </a:endParaRPr>
          </a:p>
        </p:txBody>
      </p:sp>
      <p:sp>
        <p:nvSpPr>
          <p:cNvPr id="9" name="Rectangle 8">
            <a:extLst>
              <a:ext uri="{FF2B5EF4-FFF2-40B4-BE49-F238E27FC236}">
                <a16:creationId xmlns:a16="http://schemas.microsoft.com/office/drawing/2014/main" id="{DEB61D75-3230-427B-A8FA-0F4C7DEBC7CB}"/>
              </a:ext>
            </a:extLst>
          </p:cNvPr>
          <p:cNvSpPr/>
          <p:nvPr/>
        </p:nvSpPr>
        <p:spPr>
          <a:xfrm>
            <a:off x="7361003" y="4666199"/>
            <a:ext cx="4062030" cy="1384995"/>
          </a:xfrm>
          <a:prstGeom prst="rect">
            <a:avLst/>
          </a:prstGeom>
        </p:spPr>
        <p:txBody>
          <a:bodyPr wrap="square" anchor="t">
            <a:spAutoFit/>
          </a:bodyPr>
          <a:lstStyle/>
          <a:p>
            <a:pPr algn="ctr"/>
            <a:r>
              <a:rPr lang="en-US" sz="2800" kern="1400" dirty="0">
                <a:solidFill>
                  <a:srgbClr val="000000"/>
                </a:solidFill>
                <a:latin typeface="+mj-lt"/>
              </a:rPr>
              <a:t>Memories kept but they  change a little bit every time we recall them</a:t>
            </a:r>
            <a:endParaRPr lang="en-GB" sz="2800" dirty="0">
              <a:latin typeface="+mj-lt"/>
            </a:endParaRPr>
          </a:p>
        </p:txBody>
      </p:sp>
      <p:sp>
        <p:nvSpPr>
          <p:cNvPr id="31" name="Rectangle 30">
            <a:extLst>
              <a:ext uri="{FF2B5EF4-FFF2-40B4-BE49-F238E27FC236}">
                <a16:creationId xmlns:a16="http://schemas.microsoft.com/office/drawing/2014/main" id="{31F8B1F8-008B-4F63-A4CE-C9E51694D7AD}"/>
              </a:ext>
            </a:extLst>
          </p:cNvPr>
          <p:cNvSpPr/>
          <p:nvPr/>
        </p:nvSpPr>
        <p:spPr>
          <a:xfrm rot="19936569">
            <a:off x="5368366" y="2756914"/>
            <a:ext cx="1743772" cy="830997"/>
          </a:xfrm>
          <a:prstGeom prst="rect">
            <a:avLst/>
          </a:prstGeom>
        </p:spPr>
        <p:txBody>
          <a:bodyPr wrap="square" anchor="t">
            <a:spAutoFit/>
          </a:bodyPr>
          <a:lstStyle/>
          <a:p>
            <a:pPr algn="ctr"/>
            <a:r>
              <a:rPr lang="en-US" sz="2400" kern="1400" dirty="0">
                <a:latin typeface="+mj-lt"/>
                <a:cs typeface="Calibri Light"/>
              </a:rPr>
              <a:t>Memory not used </a:t>
            </a:r>
          </a:p>
        </p:txBody>
      </p:sp>
      <p:sp>
        <p:nvSpPr>
          <p:cNvPr id="32" name="Rectangle 31">
            <a:extLst>
              <a:ext uri="{FF2B5EF4-FFF2-40B4-BE49-F238E27FC236}">
                <a16:creationId xmlns:a16="http://schemas.microsoft.com/office/drawing/2014/main" id="{9A242BA6-B911-4967-87B0-5D81FE8DCA31}"/>
              </a:ext>
            </a:extLst>
          </p:cNvPr>
          <p:cNvSpPr/>
          <p:nvPr/>
        </p:nvSpPr>
        <p:spPr>
          <a:xfrm rot="1472638">
            <a:off x="5578582" y="4594865"/>
            <a:ext cx="1743772" cy="830997"/>
          </a:xfrm>
          <a:prstGeom prst="rect">
            <a:avLst/>
          </a:prstGeom>
        </p:spPr>
        <p:txBody>
          <a:bodyPr wrap="square" anchor="t">
            <a:spAutoFit/>
          </a:bodyPr>
          <a:lstStyle/>
          <a:p>
            <a:pPr algn="ctr"/>
            <a:r>
              <a:rPr lang="en-US" sz="2400" kern="1400" dirty="0">
                <a:latin typeface="+mj-lt"/>
                <a:cs typeface="Calibri Light"/>
              </a:rPr>
              <a:t>Memory is used </a:t>
            </a:r>
          </a:p>
        </p:txBody>
      </p:sp>
      <p:cxnSp>
        <p:nvCxnSpPr>
          <p:cNvPr id="35" name="Straight Arrow Connector 34">
            <a:extLst>
              <a:ext uri="{FF2B5EF4-FFF2-40B4-BE49-F238E27FC236}">
                <a16:creationId xmlns:a16="http://schemas.microsoft.com/office/drawing/2014/main" id="{68FD0542-21BA-47C6-B915-3A54DC203BA6}"/>
              </a:ext>
            </a:extLst>
          </p:cNvPr>
          <p:cNvCxnSpPr>
            <a:cxnSpLocks/>
          </p:cNvCxnSpPr>
          <p:nvPr/>
        </p:nvCxnSpPr>
        <p:spPr>
          <a:xfrm flipV="1">
            <a:off x="5725744" y="2956306"/>
            <a:ext cx="1885762" cy="99316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81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29263-3CFF-44FB-80EF-771EF13DB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299" y="2331829"/>
            <a:ext cx="2365781" cy="3605909"/>
          </a:xfrm>
          <a:prstGeom prst="rect">
            <a:avLst/>
          </a:prstGeom>
        </p:spPr>
      </p:pic>
      <p:pic>
        <p:nvPicPr>
          <p:cNvPr id="3" name="Picture 2">
            <a:extLst>
              <a:ext uri="{FF2B5EF4-FFF2-40B4-BE49-F238E27FC236}">
                <a16:creationId xmlns:a16="http://schemas.microsoft.com/office/drawing/2014/main" id="{1A87A041-31D2-4D3C-8EF1-D3FA605A3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215" y="1157653"/>
            <a:ext cx="4712678" cy="4712678"/>
          </a:xfrm>
          <a:prstGeom prst="rect">
            <a:avLst/>
          </a:prstGeom>
        </p:spPr>
      </p:pic>
      <p:pic>
        <p:nvPicPr>
          <p:cNvPr id="4" name="Picture 3">
            <a:extLst>
              <a:ext uri="{FF2B5EF4-FFF2-40B4-BE49-F238E27FC236}">
                <a16:creationId xmlns:a16="http://schemas.microsoft.com/office/drawing/2014/main" id="{B660B279-78D2-44BA-A7F2-9C4B5BAA8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264423"/>
            <a:ext cx="3605908" cy="3605908"/>
          </a:xfrm>
          <a:prstGeom prst="rect">
            <a:avLst/>
          </a:prstGeom>
        </p:spPr>
      </p:pic>
    </p:spTree>
    <p:extLst>
      <p:ext uri="{BB962C8B-B14F-4D97-AF65-F5344CB8AC3E}">
        <p14:creationId xmlns:p14="http://schemas.microsoft.com/office/powerpoint/2010/main" val="466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94E89-2705-4F5C-992B-F016D55D0C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5639" y="1187570"/>
            <a:ext cx="4148662" cy="3816123"/>
          </a:xfrm>
          <a:prstGeom prst="rect">
            <a:avLst/>
          </a:prstGeom>
        </p:spPr>
      </p:pic>
      <p:sp>
        <p:nvSpPr>
          <p:cNvPr id="7" name="TextBox 6">
            <a:extLst>
              <a:ext uri="{FF2B5EF4-FFF2-40B4-BE49-F238E27FC236}">
                <a16:creationId xmlns:a16="http://schemas.microsoft.com/office/drawing/2014/main" id="{673EE817-6086-43F0-BA66-58BEECCD041E}"/>
              </a:ext>
            </a:extLst>
          </p:cNvPr>
          <p:cNvSpPr txBox="1"/>
          <p:nvPr/>
        </p:nvSpPr>
        <p:spPr>
          <a:xfrm>
            <a:off x="474784" y="1342293"/>
            <a:ext cx="5621216" cy="3785652"/>
          </a:xfrm>
          <a:prstGeom prst="rect">
            <a:avLst/>
          </a:prstGeom>
          <a:noFill/>
        </p:spPr>
        <p:txBody>
          <a:bodyPr wrap="square" rtlCol="0">
            <a:spAutoFit/>
          </a:bodyPr>
          <a:lstStyle/>
          <a:p>
            <a:pPr algn="ctr"/>
            <a:r>
              <a:rPr lang="en-GB" sz="8000" dirty="0">
                <a:solidFill>
                  <a:srgbClr val="434343"/>
                </a:solidFill>
                <a:latin typeface="+mj-lt"/>
              </a:rPr>
              <a:t>What do you know about the </a:t>
            </a:r>
            <a:r>
              <a:rPr lang="en-GB" sz="8000" dirty="0">
                <a:solidFill>
                  <a:srgbClr val="C00000"/>
                </a:solidFill>
                <a:latin typeface="+mj-lt"/>
              </a:rPr>
              <a:t>brain</a:t>
            </a:r>
            <a:r>
              <a:rPr lang="en-GB" sz="8000" dirty="0">
                <a:solidFill>
                  <a:srgbClr val="434343"/>
                </a:solidFill>
                <a:latin typeface="+mj-lt"/>
              </a:rPr>
              <a:t>?</a:t>
            </a:r>
            <a:endParaRPr lang="en-GB" sz="8000" b="1" dirty="0">
              <a:solidFill>
                <a:srgbClr val="434343"/>
              </a:solidFill>
              <a:latin typeface="+mj-lt"/>
            </a:endParaRPr>
          </a:p>
        </p:txBody>
      </p:sp>
      <p:sp>
        <p:nvSpPr>
          <p:cNvPr id="5" name="Rectangle 4">
            <a:extLst>
              <a:ext uri="{FF2B5EF4-FFF2-40B4-BE49-F238E27FC236}">
                <a16:creationId xmlns:a16="http://schemas.microsoft.com/office/drawing/2014/main" id="{6911966C-75E3-42A1-BB41-9C0AD338D615}"/>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Tree>
    <p:extLst>
      <p:ext uri="{BB962C8B-B14F-4D97-AF65-F5344CB8AC3E}">
        <p14:creationId xmlns:p14="http://schemas.microsoft.com/office/powerpoint/2010/main" val="170931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6523A0-37A4-435E-90EF-6C631AB77FB9}"/>
              </a:ext>
            </a:extLst>
          </p:cNvPr>
          <p:cNvSpPr txBox="1"/>
          <p:nvPr/>
        </p:nvSpPr>
        <p:spPr>
          <a:xfrm>
            <a:off x="445477" y="379513"/>
            <a:ext cx="11626557" cy="1015663"/>
          </a:xfrm>
          <a:prstGeom prst="rect">
            <a:avLst/>
          </a:prstGeom>
          <a:noFill/>
        </p:spPr>
        <p:txBody>
          <a:bodyPr wrap="square" rtlCol="0" anchor="t">
            <a:spAutoFit/>
          </a:bodyPr>
          <a:lstStyle/>
          <a:p>
            <a:r>
              <a:rPr lang="en-GB" sz="6000" dirty="0">
                <a:solidFill>
                  <a:srgbClr val="434343"/>
                </a:solidFill>
                <a:latin typeface="+mj-lt"/>
              </a:rPr>
              <a:t>The brain has </a:t>
            </a:r>
            <a:r>
              <a:rPr lang="en-GB" sz="6000" dirty="0">
                <a:solidFill>
                  <a:srgbClr val="C00000"/>
                </a:solidFill>
                <a:latin typeface="+mj-lt"/>
              </a:rPr>
              <a:t>2 sides:  2 hemispheres</a:t>
            </a:r>
            <a:endParaRPr lang="en-US"/>
          </a:p>
        </p:txBody>
      </p:sp>
      <p:pic>
        <p:nvPicPr>
          <p:cNvPr id="3" name="Picture 2">
            <a:extLst>
              <a:ext uri="{FF2B5EF4-FFF2-40B4-BE49-F238E27FC236}">
                <a16:creationId xmlns:a16="http://schemas.microsoft.com/office/drawing/2014/main" id="{923E2C31-9472-47DF-B096-6750F42E5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086" y="2000064"/>
            <a:ext cx="3153246" cy="3683227"/>
          </a:xfrm>
          <a:prstGeom prst="rect">
            <a:avLst/>
          </a:prstGeom>
        </p:spPr>
      </p:pic>
      <p:pic>
        <p:nvPicPr>
          <p:cNvPr id="7" name="Picture 6">
            <a:extLst>
              <a:ext uri="{FF2B5EF4-FFF2-40B4-BE49-F238E27FC236}">
                <a16:creationId xmlns:a16="http://schemas.microsoft.com/office/drawing/2014/main" id="{2A8B2060-8F58-4D8A-9704-BCCD3D272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037" y="2408714"/>
            <a:ext cx="3500449" cy="3256895"/>
          </a:xfrm>
          <a:prstGeom prst="rect">
            <a:avLst/>
          </a:prstGeom>
        </p:spPr>
      </p:pic>
    </p:spTree>
    <p:extLst>
      <p:ext uri="{BB962C8B-B14F-4D97-AF65-F5344CB8AC3E}">
        <p14:creationId xmlns:p14="http://schemas.microsoft.com/office/powerpoint/2010/main" val="359939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618461-7CA7-46C0-ADA1-917C8FF4D0E0}"/>
              </a:ext>
            </a:extLst>
          </p:cNvPr>
          <p:cNvPicPr>
            <a:picLocks noChangeAspect="1"/>
          </p:cNvPicPr>
          <p:nvPr/>
        </p:nvPicPr>
        <p:blipFill rotWithShape="1">
          <a:blip r:embed="rId3">
            <a:extLst>
              <a:ext uri="{28A0092B-C50C-407E-A947-70E740481C1C}">
                <a14:useLocalDpi xmlns:a14="http://schemas.microsoft.com/office/drawing/2010/main" val="0"/>
              </a:ext>
            </a:extLst>
          </a:blip>
          <a:srcRect b="43840"/>
          <a:stretch/>
        </p:blipFill>
        <p:spPr>
          <a:xfrm>
            <a:off x="1536622" y="1587009"/>
            <a:ext cx="9118756" cy="5270991"/>
          </a:xfrm>
          <a:prstGeom prst="rect">
            <a:avLst/>
          </a:prstGeom>
        </p:spPr>
      </p:pic>
      <p:sp>
        <p:nvSpPr>
          <p:cNvPr id="6" name="TextBox 5">
            <a:extLst>
              <a:ext uri="{FF2B5EF4-FFF2-40B4-BE49-F238E27FC236}">
                <a16:creationId xmlns:a16="http://schemas.microsoft.com/office/drawing/2014/main" id="{856523A0-37A4-435E-90EF-6C631AB77FB9}"/>
              </a:ext>
            </a:extLst>
          </p:cNvPr>
          <p:cNvSpPr txBox="1"/>
          <p:nvPr/>
        </p:nvSpPr>
        <p:spPr>
          <a:xfrm>
            <a:off x="63442" y="366066"/>
            <a:ext cx="12065115" cy="646331"/>
          </a:xfrm>
          <a:prstGeom prst="rect">
            <a:avLst/>
          </a:prstGeom>
          <a:noFill/>
        </p:spPr>
        <p:txBody>
          <a:bodyPr wrap="square" rtlCol="0">
            <a:spAutoFit/>
          </a:bodyPr>
          <a:lstStyle/>
          <a:p>
            <a:pPr algn="ctr"/>
            <a:r>
              <a:rPr lang="en-GB" sz="3600" dirty="0">
                <a:solidFill>
                  <a:srgbClr val="434343"/>
                </a:solidFill>
                <a:latin typeface="+mj-lt"/>
              </a:rPr>
              <a:t>The brain </a:t>
            </a:r>
            <a:r>
              <a:rPr lang="en-GB" sz="3600" dirty="0">
                <a:solidFill>
                  <a:srgbClr val="C00000"/>
                </a:solidFill>
                <a:latin typeface="+mj-lt"/>
              </a:rPr>
              <a:t>sends messages</a:t>
            </a:r>
            <a:r>
              <a:rPr lang="en-GB" sz="3600" dirty="0">
                <a:solidFill>
                  <a:srgbClr val="434343"/>
                </a:solidFill>
                <a:latin typeface="+mj-lt"/>
              </a:rPr>
              <a:t> to the </a:t>
            </a:r>
            <a:r>
              <a:rPr lang="en-GB" sz="3600" dirty="0">
                <a:solidFill>
                  <a:srgbClr val="C00000"/>
                </a:solidFill>
                <a:latin typeface="+mj-lt"/>
              </a:rPr>
              <a:t>opposite</a:t>
            </a:r>
            <a:r>
              <a:rPr lang="en-GB" sz="3600" dirty="0">
                <a:solidFill>
                  <a:srgbClr val="434343"/>
                </a:solidFill>
                <a:latin typeface="+mj-lt"/>
              </a:rPr>
              <a:t> side of the body</a:t>
            </a:r>
            <a:endParaRPr lang="en-GB" sz="3600" b="1" dirty="0">
              <a:solidFill>
                <a:srgbClr val="434343"/>
              </a:solidFill>
              <a:latin typeface="+mj-lt"/>
            </a:endParaRPr>
          </a:p>
        </p:txBody>
      </p:sp>
      <p:sp>
        <p:nvSpPr>
          <p:cNvPr id="9" name="Freeform: Shape 8">
            <a:extLst>
              <a:ext uri="{FF2B5EF4-FFF2-40B4-BE49-F238E27FC236}">
                <a16:creationId xmlns:a16="http://schemas.microsoft.com/office/drawing/2014/main" id="{C33E54BB-9893-4F6C-9CE1-D7489D95FFDA}"/>
              </a:ext>
            </a:extLst>
          </p:cNvPr>
          <p:cNvSpPr/>
          <p:nvPr/>
        </p:nvSpPr>
        <p:spPr>
          <a:xfrm>
            <a:off x="6770590" y="2579597"/>
            <a:ext cx="3200400" cy="739588"/>
          </a:xfrm>
          <a:custGeom>
            <a:avLst/>
            <a:gdLst>
              <a:gd name="connsiteX0" fmla="*/ 0 w 3200400"/>
              <a:gd name="connsiteY0" fmla="*/ 0 h 739588"/>
              <a:gd name="connsiteX1" fmla="*/ 201706 w 3200400"/>
              <a:gd name="connsiteY1" fmla="*/ 201706 h 739588"/>
              <a:gd name="connsiteX2" fmla="*/ 578223 w 3200400"/>
              <a:gd name="connsiteY2" fmla="*/ 437029 h 739588"/>
              <a:gd name="connsiteX3" fmla="*/ 1203512 w 3200400"/>
              <a:gd name="connsiteY3" fmla="*/ 564776 h 739588"/>
              <a:gd name="connsiteX4" fmla="*/ 1983441 w 3200400"/>
              <a:gd name="connsiteY4" fmla="*/ 658906 h 739588"/>
              <a:gd name="connsiteX5" fmla="*/ 2702859 w 3200400"/>
              <a:gd name="connsiteY5" fmla="*/ 726141 h 739588"/>
              <a:gd name="connsiteX6" fmla="*/ 3200400 w 3200400"/>
              <a:gd name="connsiteY6" fmla="*/ 739588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739588">
                <a:moveTo>
                  <a:pt x="0" y="0"/>
                </a:moveTo>
                <a:cubicBezTo>
                  <a:pt x="52667" y="64434"/>
                  <a:pt x="105335" y="128868"/>
                  <a:pt x="201706" y="201706"/>
                </a:cubicBezTo>
                <a:cubicBezTo>
                  <a:pt x="298077" y="274544"/>
                  <a:pt x="411256" y="376517"/>
                  <a:pt x="578223" y="437029"/>
                </a:cubicBezTo>
                <a:cubicBezTo>
                  <a:pt x="745190" y="497541"/>
                  <a:pt x="969309" y="527796"/>
                  <a:pt x="1203512" y="564776"/>
                </a:cubicBezTo>
                <a:cubicBezTo>
                  <a:pt x="1437715" y="601756"/>
                  <a:pt x="1733550" y="632012"/>
                  <a:pt x="1983441" y="658906"/>
                </a:cubicBezTo>
                <a:cubicBezTo>
                  <a:pt x="2233332" y="685800"/>
                  <a:pt x="2500033" y="712694"/>
                  <a:pt x="2702859" y="726141"/>
                </a:cubicBezTo>
                <a:cubicBezTo>
                  <a:pt x="2905686" y="739588"/>
                  <a:pt x="3053043" y="739588"/>
                  <a:pt x="3200400" y="739588"/>
                </a:cubicBezTo>
              </a:path>
            </a:pathLst>
          </a:cu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0" name="Freeform: Shape 9">
            <a:extLst>
              <a:ext uri="{FF2B5EF4-FFF2-40B4-BE49-F238E27FC236}">
                <a16:creationId xmlns:a16="http://schemas.microsoft.com/office/drawing/2014/main" id="{B5ADD560-8565-4E02-BB09-FD467BF872BD}"/>
              </a:ext>
            </a:extLst>
          </p:cNvPr>
          <p:cNvSpPr/>
          <p:nvPr/>
        </p:nvSpPr>
        <p:spPr>
          <a:xfrm flipH="1">
            <a:off x="2317380" y="2579597"/>
            <a:ext cx="3200400" cy="739588"/>
          </a:xfrm>
          <a:custGeom>
            <a:avLst/>
            <a:gdLst>
              <a:gd name="connsiteX0" fmla="*/ 0 w 3200400"/>
              <a:gd name="connsiteY0" fmla="*/ 0 h 739588"/>
              <a:gd name="connsiteX1" fmla="*/ 201706 w 3200400"/>
              <a:gd name="connsiteY1" fmla="*/ 201706 h 739588"/>
              <a:gd name="connsiteX2" fmla="*/ 578223 w 3200400"/>
              <a:gd name="connsiteY2" fmla="*/ 437029 h 739588"/>
              <a:gd name="connsiteX3" fmla="*/ 1203512 w 3200400"/>
              <a:gd name="connsiteY3" fmla="*/ 564776 h 739588"/>
              <a:gd name="connsiteX4" fmla="*/ 1983441 w 3200400"/>
              <a:gd name="connsiteY4" fmla="*/ 658906 h 739588"/>
              <a:gd name="connsiteX5" fmla="*/ 2702859 w 3200400"/>
              <a:gd name="connsiteY5" fmla="*/ 726141 h 739588"/>
              <a:gd name="connsiteX6" fmla="*/ 3200400 w 3200400"/>
              <a:gd name="connsiteY6" fmla="*/ 739588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739588">
                <a:moveTo>
                  <a:pt x="0" y="0"/>
                </a:moveTo>
                <a:cubicBezTo>
                  <a:pt x="52667" y="64434"/>
                  <a:pt x="105335" y="128868"/>
                  <a:pt x="201706" y="201706"/>
                </a:cubicBezTo>
                <a:cubicBezTo>
                  <a:pt x="298077" y="274544"/>
                  <a:pt x="411256" y="376517"/>
                  <a:pt x="578223" y="437029"/>
                </a:cubicBezTo>
                <a:cubicBezTo>
                  <a:pt x="745190" y="497541"/>
                  <a:pt x="969309" y="527796"/>
                  <a:pt x="1203512" y="564776"/>
                </a:cubicBezTo>
                <a:cubicBezTo>
                  <a:pt x="1437715" y="601756"/>
                  <a:pt x="1733550" y="632012"/>
                  <a:pt x="1983441" y="658906"/>
                </a:cubicBezTo>
                <a:cubicBezTo>
                  <a:pt x="2233332" y="685800"/>
                  <a:pt x="2500033" y="712694"/>
                  <a:pt x="2702859" y="726141"/>
                </a:cubicBezTo>
                <a:cubicBezTo>
                  <a:pt x="2905686" y="739588"/>
                  <a:pt x="3053043" y="739588"/>
                  <a:pt x="3200400" y="739588"/>
                </a:cubicBezTo>
              </a:path>
            </a:pathLst>
          </a:custGeom>
          <a:ln w="38100" cap="flat" cmpd="sng" algn="ctr">
            <a:solidFill>
              <a:srgbClr val="C00000"/>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D04A01A5-CA58-47A9-9DBD-B8CD30D90774}"/>
              </a:ext>
            </a:extLst>
          </p:cNvPr>
          <p:cNvCxnSpPr/>
          <p:nvPr/>
        </p:nvCxnSpPr>
        <p:spPr>
          <a:xfrm flipH="1">
            <a:off x="5076265" y="3852582"/>
            <a:ext cx="53788" cy="263562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50A74A-6718-4444-92BD-DE053BC18A6D}"/>
              </a:ext>
            </a:extLst>
          </p:cNvPr>
          <p:cNvCxnSpPr>
            <a:cxnSpLocks/>
          </p:cNvCxnSpPr>
          <p:nvPr/>
        </p:nvCxnSpPr>
        <p:spPr>
          <a:xfrm>
            <a:off x="7061949" y="3852582"/>
            <a:ext cx="53788" cy="263562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F5BEA08-DA26-4380-BEB2-C7E1FB1312E5}"/>
              </a:ext>
            </a:extLst>
          </p:cNvPr>
          <p:cNvCxnSpPr>
            <a:cxnSpLocks/>
          </p:cNvCxnSpPr>
          <p:nvPr/>
        </p:nvCxnSpPr>
        <p:spPr>
          <a:xfrm>
            <a:off x="7061949" y="3852582"/>
            <a:ext cx="53788" cy="2635624"/>
          </a:xfrm>
          <a:prstGeom prst="straightConnector1">
            <a:avLst/>
          </a:prstGeom>
          <a:ln w="38100">
            <a:solidFill>
              <a:srgbClr val="0070C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4FA2170-EF30-4E10-A380-CA8B6315DA16}"/>
              </a:ext>
            </a:extLst>
          </p:cNvPr>
          <p:cNvCxnSpPr/>
          <p:nvPr/>
        </p:nvCxnSpPr>
        <p:spPr>
          <a:xfrm flipH="1">
            <a:off x="5077396" y="3852582"/>
            <a:ext cx="53788" cy="2635624"/>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8034E69E-36A5-4F47-B3DE-60DD9E88BC13}"/>
              </a:ext>
            </a:extLst>
          </p:cNvPr>
          <p:cNvSpPr/>
          <p:nvPr/>
        </p:nvSpPr>
        <p:spPr>
          <a:xfrm>
            <a:off x="6795238" y="2579597"/>
            <a:ext cx="3200400" cy="739588"/>
          </a:xfrm>
          <a:custGeom>
            <a:avLst/>
            <a:gdLst>
              <a:gd name="connsiteX0" fmla="*/ 0 w 3200400"/>
              <a:gd name="connsiteY0" fmla="*/ 0 h 739588"/>
              <a:gd name="connsiteX1" fmla="*/ 201706 w 3200400"/>
              <a:gd name="connsiteY1" fmla="*/ 201706 h 739588"/>
              <a:gd name="connsiteX2" fmla="*/ 578223 w 3200400"/>
              <a:gd name="connsiteY2" fmla="*/ 437029 h 739588"/>
              <a:gd name="connsiteX3" fmla="*/ 1203512 w 3200400"/>
              <a:gd name="connsiteY3" fmla="*/ 564776 h 739588"/>
              <a:gd name="connsiteX4" fmla="*/ 1983441 w 3200400"/>
              <a:gd name="connsiteY4" fmla="*/ 658906 h 739588"/>
              <a:gd name="connsiteX5" fmla="*/ 2702859 w 3200400"/>
              <a:gd name="connsiteY5" fmla="*/ 726141 h 739588"/>
              <a:gd name="connsiteX6" fmla="*/ 3200400 w 3200400"/>
              <a:gd name="connsiteY6" fmla="*/ 739588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739588">
                <a:moveTo>
                  <a:pt x="0" y="0"/>
                </a:moveTo>
                <a:cubicBezTo>
                  <a:pt x="52667" y="64434"/>
                  <a:pt x="105335" y="128868"/>
                  <a:pt x="201706" y="201706"/>
                </a:cubicBezTo>
                <a:cubicBezTo>
                  <a:pt x="298077" y="274544"/>
                  <a:pt x="411256" y="376517"/>
                  <a:pt x="578223" y="437029"/>
                </a:cubicBezTo>
                <a:cubicBezTo>
                  <a:pt x="745190" y="497541"/>
                  <a:pt x="969309" y="527796"/>
                  <a:pt x="1203512" y="564776"/>
                </a:cubicBezTo>
                <a:cubicBezTo>
                  <a:pt x="1437715" y="601756"/>
                  <a:pt x="1733550" y="632012"/>
                  <a:pt x="1983441" y="658906"/>
                </a:cubicBezTo>
                <a:cubicBezTo>
                  <a:pt x="2233332" y="685800"/>
                  <a:pt x="2500033" y="712694"/>
                  <a:pt x="2702859" y="726141"/>
                </a:cubicBezTo>
                <a:cubicBezTo>
                  <a:pt x="2905686" y="739588"/>
                  <a:pt x="3053043" y="739588"/>
                  <a:pt x="3200400" y="739588"/>
                </a:cubicBezTo>
              </a:path>
            </a:pathLst>
          </a:custGeom>
          <a:ln w="38100" cap="flat" cmpd="sng" algn="ctr">
            <a:solidFill>
              <a:schemeClr val="accent1"/>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17" name="Freeform: Shape 16">
            <a:extLst>
              <a:ext uri="{FF2B5EF4-FFF2-40B4-BE49-F238E27FC236}">
                <a16:creationId xmlns:a16="http://schemas.microsoft.com/office/drawing/2014/main" id="{8B38B31E-53D7-40D0-8A01-04B2DA23510B}"/>
              </a:ext>
            </a:extLst>
          </p:cNvPr>
          <p:cNvSpPr/>
          <p:nvPr/>
        </p:nvSpPr>
        <p:spPr>
          <a:xfrm flipH="1">
            <a:off x="2301687" y="2579597"/>
            <a:ext cx="3200400" cy="739588"/>
          </a:xfrm>
          <a:custGeom>
            <a:avLst/>
            <a:gdLst>
              <a:gd name="connsiteX0" fmla="*/ 0 w 3200400"/>
              <a:gd name="connsiteY0" fmla="*/ 0 h 739588"/>
              <a:gd name="connsiteX1" fmla="*/ 201706 w 3200400"/>
              <a:gd name="connsiteY1" fmla="*/ 201706 h 739588"/>
              <a:gd name="connsiteX2" fmla="*/ 578223 w 3200400"/>
              <a:gd name="connsiteY2" fmla="*/ 437029 h 739588"/>
              <a:gd name="connsiteX3" fmla="*/ 1203512 w 3200400"/>
              <a:gd name="connsiteY3" fmla="*/ 564776 h 739588"/>
              <a:gd name="connsiteX4" fmla="*/ 1983441 w 3200400"/>
              <a:gd name="connsiteY4" fmla="*/ 658906 h 739588"/>
              <a:gd name="connsiteX5" fmla="*/ 2702859 w 3200400"/>
              <a:gd name="connsiteY5" fmla="*/ 726141 h 739588"/>
              <a:gd name="connsiteX6" fmla="*/ 3200400 w 3200400"/>
              <a:gd name="connsiteY6" fmla="*/ 739588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739588">
                <a:moveTo>
                  <a:pt x="0" y="0"/>
                </a:moveTo>
                <a:cubicBezTo>
                  <a:pt x="52667" y="64434"/>
                  <a:pt x="105335" y="128868"/>
                  <a:pt x="201706" y="201706"/>
                </a:cubicBezTo>
                <a:cubicBezTo>
                  <a:pt x="298077" y="274544"/>
                  <a:pt x="411256" y="376517"/>
                  <a:pt x="578223" y="437029"/>
                </a:cubicBezTo>
                <a:cubicBezTo>
                  <a:pt x="745190" y="497541"/>
                  <a:pt x="969309" y="527796"/>
                  <a:pt x="1203512" y="564776"/>
                </a:cubicBezTo>
                <a:cubicBezTo>
                  <a:pt x="1437715" y="601756"/>
                  <a:pt x="1733550" y="632012"/>
                  <a:pt x="1983441" y="658906"/>
                </a:cubicBezTo>
                <a:cubicBezTo>
                  <a:pt x="2233332" y="685800"/>
                  <a:pt x="2500033" y="712694"/>
                  <a:pt x="2702859" y="726141"/>
                </a:cubicBezTo>
                <a:cubicBezTo>
                  <a:pt x="2905686" y="739588"/>
                  <a:pt x="3053043" y="739588"/>
                  <a:pt x="3200400" y="739588"/>
                </a:cubicBezTo>
              </a:path>
            </a:pathLst>
          </a:cu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5582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animBg="1"/>
      <p:bldP spid="9" grpId="1" animBg="1"/>
      <p:bldP spid="10" grpId="0" animBg="1"/>
      <p:bldP spid="16" grpId="0"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8.media.tumblr.com/2d3e92504fffbe9b8b7006a24ad2a2c9/tumblr_n5p4rzCMMI1rath1zo1_500.gif">
            <a:extLst>
              <a:ext uri="{FF2B5EF4-FFF2-40B4-BE49-F238E27FC236}">
                <a16:creationId xmlns:a16="http://schemas.microsoft.com/office/drawing/2014/main" id="{D897C335-4E52-4DEE-8A53-895B8DA1A4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21826" y="3728855"/>
            <a:ext cx="4762500" cy="23812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412E211-96EE-4B67-AD5C-833D61BB3A20}"/>
              </a:ext>
            </a:extLst>
          </p:cNvPr>
          <p:cNvPicPr>
            <a:picLocks noChangeAspect="1"/>
          </p:cNvPicPr>
          <p:nvPr/>
        </p:nvPicPr>
        <p:blipFill rotWithShape="1">
          <a:blip r:embed="rId3">
            <a:extLst>
              <a:ext uri="{28A0092B-C50C-407E-A947-70E740481C1C}">
                <a14:useLocalDpi xmlns:a14="http://schemas.microsoft.com/office/drawing/2010/main" val="0"/>
              </a:ext>
            </a:extLst>
          </a:blip>
          <a:srcRect l="54375" t="4278" b="4315"/>
          <a:stretch/>
        </p:blipFill>
        <p:spPr>
          <a:xfrm>
            <a:off x="1081014" y="1591601"/>
            <a:ext cx="4267200" cy="4274508"/>
          </a:xfrm>
          <a:prstGeom prst="rect">
            <a:avLst/>
          </a:prstGeom>
        </p:spPr>
      </p:pic>
      <p:sp>
        <p:nvSpPr>
          <p:cNvPr id="11" name="TextBox 10">
            <a:extLst>
              <a:ext uri="{FF2B5EF4-FFF2-40B4-BE49-F238E27FC236}">
                <a16:creationId xmlns:a16="http://schemas.microsoft.com/office/drawing/2014/main" id="{0BBE9506-04D7-411E-B4BE-39A5C9F20995}"/>
              </a:ext>
            </a:extLst>
          </p:cNvPr>
          <p:cNvSpPr txBox="1"/>
          <p:nvPr/>
        </p:nvSpPr>
        <p:spPr>
          <a:xfrm>
            <a:off x="6293084" y="6072025"/>
            <a:ext cx="5797066" cy="707886"/>
          </a:xfrm>
          <a:prstGeom prst="rect">
            <a:avLst/>
          </a:prstGeom>
          <a:noFill/>
        </p:spPr>
        <p:txBody>
          <a:bodyPr wrap="square" rtlCol="0">
            <a:spAutoFit/>
          </a:bodyPr>
          <a:lstStyle/>
          <a:p>
            <a:r>
              <a:rPr lang="en-GB" sz="4000" dirty="0">
                <a:solidFill>
                  <a:srgbClr val="434343"/>
                </a:solidFill>
                <a:latin typeface="+mj-lt"/>
              </a:rPr>
              <a:t>Neurons </a:t>
            </a:r>
            <a:r>
              <a:rPr lang="en-GB" sz="4000">
                <a:solidFill>
                  <a:srgbClr val="434343"/>
                </a:solidFill>
                <a:latin typeface="+mj-lt"/>
              </a:rPr>
              <a:t>make </a:t>
            </a:r>
            <a:r>
              <a:rPr lang="en-GB" sz="4000">
                <a:solidFill>
                  <a:srgbClr val="C00000"/>
                </a:solidFill>
                <a:latin typeface="+mj-lt"/>
              </a:rPr>
              <a:t>networks</a:t>
            </a:r>
            <a:endParaRPr lang="en-GB" sz="4000" b="1" dirty="0">
              <a:solidFill>
                <a:srgbClr val="C00000"/>
              </a:solidFill>
              <a:latin typeface="+mj-lt"/>
            </a:endParaRPr>
          </a:p>
        </p:txBody>
      </p:sp>
      <p:sp>
        <p:nvSpPr>
          <p:cNvPr id="12" name="TextBox 11">
            <a:extLst>
              <a:ext uri="{FF2B5EF4-FFF2-40B4-BE49-F238E27FC236}">
                <a16:creationId xmlns:a16="http://schemas.microsoft.com/office/drawing/2014/main" id="{1D418A74-CD9A-4CF8-8E37-36DD2AEAE471}"/>
              </a:ext>
            </a:extLst>
          </p:cNvPr>
          <p:cNvSpPr txBox="1"/>
          <p:nvPr/>
        </p:nvSpPr>
        <p:spPr>
          <a:xfrm>
            <a:off x="4705709" y="1159897"/>
            <a:ext cx="1587375" cy="523220"/>
          </a:xfrm>
          <a:prstGeom prst="rect">
            <a:avLst/>
          </a:prstGeom>
          <a:noFill/>
        </p:spPr>
        <p:txBody>
          <a:bodyPr wrap="square" rtlCol="0">
            <a:spAutoFit/>
          </a:bodyPr>
          <a:lstStyle/>
          <a:p>
            <a:r>
              <a:rPr lang="en-GB" sz="2800" dirty="0">
                <a:solidFill>
                  <a:srgbClr val="434343"/>
                </a:solidFill>
                <a:latin typeface="+mj-lt"/>
              </a:rPr>
              <a:t>Cortex</a:t>
            </a:r>
            <a:endParaRPr lang="en-GB" sz="2800" b="1" dirty="0">
              <a:solidFill>
                <a:srgbClr val="C00000"/>
              </a:solidFill>
              <a:latin typeface="+mj-lt"/>
            </a:endParaRPr>
          </a:p>
        </p:txBody>
      </p:sp>
      <p:sp>
        <p:nvSpPr>
          <p:cNvPr id="13" name="TextBox 12">
            <a:extLst>
              <a:ext uri="{FF2B5EF4-FFF2-40B4-BE49-F238E27FC236}">
                <a16:creationId xmlns:a16="http://schemas.microsoft.com/office/drawing/2014/main" id="{20BAA6DB-F60C-4317-B768-0418CE939679}"/>
              </a:ext>
            </a:extLst>
          </p:cNvPr>
          <p:cNvSpPr txBox="1"/>
          <p:nvPr/>
        </p:nvSpPr>
        <p:spPr>
          <a:xfrm>
            <a:off x="454210" y="4569623"/>
            <a:ext cx="3237896" cy="523220"/>
          </a:xfrm>
          <a:prstGeom prst="rect">
            <a:avLst/>
          </a:prstGeom>
          <a:noFill/>
        </p:spPr>
        <p:txBody>
          <a:bodyPr wrap="square" rtlCol="0">
            <a:spAutoFit/>
          </a:bodyPr>
          <a:lstStyle/>
          <a:p>
            <a:r>
              <a:rPr lang="en-GB" sz="2800" dirty="0">
                <a:solidFill>
                  <a:srgbClr val="434343"/>
                </a:solidFill>
                <a:latin typeface="+mj-lt"/>
              </a:rPr>
              <a:t>Corpus callosum</a:t>
            </a:r>
            <a:endParaRPr lang="en-GB" sz="2800" b="1" dirty="0">
              <a:solidFill>
                <a:srgbClr val="C00000"/>
              </a:solidFill>
              <a:latin typeface="+mj-lt"/>
            </a:endParaRPr>
          </a:p>
        </p:txBody>
      </p:sp>
      <p:sp>
        <p:nvSpPr>
          <p:cNvPr id="15" name="TextBox 14">
            <a:extLst>
              <a:ext uri="{FF2B5EF4-FFF2-40B4-BE49-F238E27FC236}">
                <a16:creationId xmlns:a16="http://schemas.microsoft.com/office/drawing/2014/main" id="{264070EE-832A-47C1-9FCF-64897E18A8D3}"/>
              </a:ext>
            </a:extLst>
          </p:cNvPr>
          <p:cNvSpPr txBox="1"/>
          <p:nvPr/>
        </p:nvSpPr>
        <p:spPr>
          <a:xfrm>
            <a:off x="4059119" y="5548805"/>
            <a:ext cx="3237896" cy="523220"/>
          </a:xfrm>
          <a:prstGeom prst="rect">
            <a:avLst/>
          </a:prstGeom>
          <a:noFill/>
        </p:spPr>
        <p:txBody>
          <a:bodyPr wrap="square" rtlCol="0">
            <a:spAutoFit/>
          </a:bodyPr>
          <a:lstStyle/>
          <a:p>
            <a:r>
              <a:rPr lang="en-GB" sz="2800" dirty="0">
                <a:solidFill>
                  <a:srgbClr val="434343"/>
                </a:solidFill>
                <a:latin typeface="+mj-lt"/>
              </a:rPr>
              <a:t>Cerebellum</a:t>
            </a:r>
            <a:endParaRPr lang="en-GB" sz="2800" b="1" dirty="0">
              <a:solidFill>
                <a:srgbClr val="C00000"/>
              </a:solidFill>
              <a:latin typeface="+mj-lt"/>
            </a:endParaRPr>
          </a:p>
        </p:txBody>
      </p:sp>
      <p:sp>
        <p:nvSpPr>
          <p:cNvPr id="9" name="Rectangle 8">
            <a:extLst>
              <a:ext uri="{FF2B5EF4-FFF2-40B4-BE49-F238E27FC236}">
                <a16:creationId xmlns:a16="http://schemas.microsoft.com/office/drawing/2014/main" id="{7FF93F32-C3E4-4D14-9E34-72C3531452CA}"/>
              </a:ext>
            </a:extLst>
          </p:cNvPr>
          <p:cNvSpPr/>
          <p:nvPr/>
        </p:nvSpPr>
        <p:spPr>
          <a:xfrm>
            <a:off x="4546120" y="2819677"/>
            <a:ext cx="388189" cy="239119"/>
          </a:xfrm>
          <a:prstGeom prst="rect">
            <a:avLst/>
          </a:prstGeom>
          <a:solidFill>
            <a:srgbClr val="22D4BE">
              <a:alpha val="43137"/>
            </a:srgb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C8B4E57C-9ABD-4703-A814-143FCE14D01E}"/>
              </a:ext>
            </a:extLst>
          </p:cNvPr>
          <p:cNvCxnSpPr/>
          <p:nvPr/>
        </p:nvCxnSpPr>
        <p:spPr>
          <a:xfrm>
            <a:off x="4934309" y="3058796"/>
            <a:ext cx="1460625" cy="3051309"/>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45101C-200B-4EC8-A1F2-48277BA3AEE5}"/>
              </a:ext>
            </a:extLst>
          </p:cNvPr>
          <p:cNvCxnSpPr/>
          <p:nvPr/>
        </p:nvCxnSpPr>
        <p:spPr>
          <a:xfrm>
            <a:off x="4934309" y="2819677"/>
            <a:ext cx="1487517" cy="909178"/>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1FB220-F8BA-4509-A605-3338C52F7721}"/>
              </a:ext>
            </a:extLst>
          </p:cNvPr>
          <p:cNvCxnSpPr>
            <a:cxnSpLocks/>
          </p:cNvCxnSpPr>
          <p:nvPr/>
        </p:nvCxnSpPr>
        <p:spPr>
          <a:xfrm flipH="1">
            <a:off x="1595889" y="2893709"/>
            <a:ext cx="854013" cy="1569090"/>
          </a:xfrm>
          <a:prstGeom prst="line">
            <a:avLst/>
          </a:prstGeom>
          <a:ln w="1905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F7C8EE-F736-4F8F-868E-B3C5A85D1BF4}"/>
              </a:ext>
            </a:extLst>
          </p:cNvPr>
          <p:cNvCxnSpPr>
            <a:cxnSpLocks/>
          </p:cNvCxnSpPr>
          <p:nvPr/>
        </p:nvCxnSpPr>
        <p:spPr>
          <a:xfrm flipH="1" flipV="1">
            <a:off x="4368548" y="4584450"/>
            <a:ext cx="177573" cy="1127153"/>
          </a:xfrm>
          <a:prstGeom prst="line">
            <a:avLst/>
          </a:prstGeom>
          <a:ln w="1905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2CECFB-1429-4B6D-B558-29838C2C7C57}"/>
              </a:ext>
            </a:extLst>
          </p:cNvPr>
          <p:cNvCxnSpPr>
            <a:cxnSpLocks/>
            <a:stCxn id="12" idx="1"/>
          </p:cNvCxnSpPr>
          <p:nvPr/>
        </p:nvCxnSpPr>
        <p:spPr>
          <a:xfrm flipH="1">
            <a:off x="3637063" y="1421507"/>
            <a:ext cx="1068646" cy="829890"/>
          </a:xfrm>
          <a:prstGeom prst="line">
            <a:avLst/>
          </a:prstGeom>
          <a:ln w="19050">
            <a:solidFill>
              <a:srgbClr val="434343"/>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F343841-E17A-44F3-8A45-D1107A2F83B0}"/>
              </a:ext>
            </a:extLst>
          </p:cNvPr>
          <p:cNvSpPr txBox="1"/>
          <p:nvPr/>
        </p:nvSpPr>
        <p:spPr>
          <a:xfrm>
            <a:off x="445477" y="379513"/>
            <a:ext cx="11189677" cy="830997"/>
          </a:xfrm>
          <a:prstGeom prst="rect">
            <a:avLst/>
          </a:prstGeom>
          <a:noFill/>
        </p:spPr>
        <p:txBody>
          <a:bodyPr wrap="square" rtlCol="0">
            <a:spAutoFit/>
          </a:bodyPr>
          <a:lstStyle/>
          <a:p>
            <a:pPr algn="ctr"/>
            <a:r>
              <a:rPr lang="en-GB" sz="4800" dirty="0">
                <a:solidFill>
                  <a:srgbClr val="434343"/>
                </a:solidFill>
                <a:latin typeface="+mj-lt"/>
              </a:rPr>
              <a:t>The brain is made up of </a:t>
            </a:r>
            <a:r>
              <a:rPr lang="en-GB" sz="4800" dirty="0">
                <a:solidFill>
                  <a:srgbClr val="C00000"/>
                </a:solidFill>
                <a:latin typeface="+mj-lt"/>
              </a:rPr>
              <a:t>different areas</a:t>
            </a:r>
          </a:p>
        </p:txBody>
      </p:sp>
      <p:sp>
        <p:nvSpPr>
          <p:cNvPr id="35" name="TextBox 34">
            <a:extLst>
              <a:ext uri="{FF2B5EF4-FFF2-40B4-BE49-F238E27FC236}">
                <a16:creationId xmlns:a16="http://schemas.microsoft.com/office/drawing/2014/main" id="{ED2E9EBE-C472-4A6E-8DAF-3DCC252271F5}"/>
              </a:ext>
            </a:extLst>
          </p:cNvPr>
          <p:cNvSpPr txBox="1"/>
          <p:nvPr/>
        </p:nvSpPr>
        <p:spPr>
          <a:xfrm>
            <a:off x="6604341" y="1981578"/>
            <a:ext cx="4343686" cy="1077218"/>
          </a:xfrm>
          <a:prstGeom prst="rect">
            <a:avLst/>
          </a:prstGeom>
          <a:noFill/>
        </p:spPr>
        <p:txBody>
          <a:bodyPr wrap="square" rtlCol="0">
            <a:spAutoFit/>
          </a:bodyPr>
          <a:lstStyle/>
          <a:p>
            <a:pPr algn="ctr"/>
            <a:r>
              <a:rPr lang="en-GB" sz="3200" dirty="0">
                <a:solidFill>
                  <a:srgbClr val="434343"/>
                </a:solidFill>
                <a:latin typeface="+mj-lt"/>
              </a:rPr>
              <a:t>There are billions of neurons in the brain!!!</a:t>
            </a:r>
            <a:endParaRPr lang="en-GB" sz="3200" b="1" dirty="0">
              <a:solidFill>
                <a:srgbClr val="C00000"/>
              </a:solidFill>
              <a:latin typeface="+mj-lt"/>
            </a:endParaRPr>
          </a:p>
        </p:txBody>
      </p:sp>
    </p:spTree>
    <p:extLst>
      <p:ext uri="{BB962C8B-B14F-4D97-AF65-F5344CB8AC3E}">
        <p14:creationId xmlns:p14="http://schemas.microsoft.com/office/powerpoint/2010/main" val="2189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par>
                          <p:cTn id="19" fill="hold">
                            <p:stCondLst>
                              <p:cond delay="750"/>
                            </p:stCondLst>
                            <p:childTnLst>
                              <p:par>
                                <p:cTn id="20" presetID="1"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mri scanner">
            <a:extLst>
              <a:ext uri="{FF2B5EF4-FFF2-40B4-BE49-F238E27FC236}">
                <a16:creationId xmlns:a16="http://schemas.microsoft.com/office/drawing/2014/main" id="{3C9A63E8-BEDD-4123-AA89-70F3E787B9A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3040" y="1323875"/>
            <a:ext cx="4124667" cy="275276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6523A0-37A4-435E-90EF-6C631AB77FB9}"/>
              </a:ext>
            </a:extLst>
          </p:cNvPr>
          <p:cNvSpPr txBox="1"/>
          <p:nvPr/>
        </p:nvSpPr>
        <p:spPr>
          <a:xfrm>
            <a:off x="5011027" y="400545"/>
            <a:ext cx="6828694" cy="923330"/>
          </a:xfrm>
          <a:prstGeom prst="rect">
            <a:avLst/>
          </a:prstGeom>
          <a:noFill/>
        </p:spPr>
        <p:txBody>
          <a:bodyPr wrap="square" rtlCol="0">
            <a:spAutoFit/>
          </a:bodyPr>
          <a:lstStyle/>
          <a:p>
            <a:pPr algn="ctr"/>
            <a:r>
              <a:rPr lang="en-GB" sz="5400" dirty="0">
                <a:solidFill>
                  <a:srgbClr val="434343"/>
                </a:solidFill>
                <a:latin typeface="+mj-lt"/>
              </a:rPr>
              <a:t>Brain</a:t>
            </a:r>
            <a:r>
              <a:rPr lang="en-GB" sz="5400" dirty="0">
                <a:solidFill>
                  <a:srgbClr val="C00000"/>
                </a:solidFill>
                <a:latin typeface="+mj-lt"/>
              </a:rPr>
              <a:t> Scanner</a:t>
            </a:r>
          </a:p>
        </p:txBody>
      </p:sp>
      <p:pic>
        <p:nvPicPr>
          <p:cNvPr id="4" name="Picture 3">
            <a:extLst>
              <a:ext uri="{FF2B5EF4-FFF2-40B4-BE49-F238E27FC236}">
                <a16:creationId xmlns:a16="http://schemas.microsoft.com/office/drawing/2014/main" id="{AC55F5A9-26CA-4331-A52D-83F15B3D34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3975" y="3772901"/>
            <a:ext cx="2467121" cy="2467121"/>
          </a:xfrm>
          <a:prstGeom prst="rect">
            <a:avLst/>
          </a:prstGeom>
          <a:ln>
            <a:solidFill>
              <a:schemeClr val="tx1"/>
            </a:solidFill>
          </a:ln>
        </p:spPr>
      </p:pic>
      <p:pic>
        <p:nvPicPr>
          <p:cNvPr id="1026" name="Picture 2" descr="Scientist, Drugstore, Microscope, Chemistry, Chemical">
            <a:extLst>
              <a:ext uri="{FF2B5EF4-FFF2-40B4-BE49-F238E27FC236}">
                <a16:creationId xmlns:a16="http://schemas.microsoft.com/office/drawing/2014/main" id="{ED13EF66-BA57-4593-87FB-DA867B3B7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903" y="1323875"/>
            <a:ext cx="4129149" cy="275276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21544C-526B-46F2-BC13-7D8E0CE1130D}"/>
              </a:ext>
            </a:extLst>
          </p:cNvPr>
          <p:cNvSpPr txBox="1"/>
          <p:nvPr/>
        </p:nvSpPr>
        <p:spPr>
          <a:xfrm>
            <a:off x="-589673" y="400545"/>
            <a:ext cx="6828694" cy="923330"/>
          </a:xfrm>
          <a:prstGeom prst="rect">
            <a:avLst/>
          </a:prstGeom>
          <a:noFill/>
        </p:spPr>
        <p:txBody>
          <a:bodyPr wrap="square" rtlCol="0">
            <a:spAutoFit/>
          </a:bodyPr>
          <a:lstStyle/>
          <a:p>
            <a:pPr algn="ctr"/>
            <a:r>
              <a:rPr lang="en-GB" sz="5400" dirty="0">
                <a:solidFill>
                  <a:srgbClr val="434343"/>
                </a:solidFill>
                <a:latin typeface="+mj-lt"/>
              </a:rPr>
              <a:t>Microscopy</a:t>
            </a:r>
            <a:endParaRPr lang="en-GB" sz="5400" dirty="0">
              <a:solidFill>
                <a:srgbClr val="C00000"/>
              </a:solidFill>
              <a:latin typeface="+mj-lt"/>
            </a:endParaRPr>
          </a:p>
        </p:txBody>
      </p:sp>
      <p:pic>
        <p:nvPicPr>
          <p:cNvPr id="1028" name="Picture 4" descr="http://1.bp.blogspot.com/-QdhMriSv890/UH5bkMzCy_I/AAAAAAAAA4I/2QP3o82kW3M/s1600/Tamily+Weissman+Brainbow+transgenic+mouse+hippocampus.jpg">
            <a:extLst>
              <a:ext uri="{FF2B5EF4-FFF2-40B4-BE49-F238E27FC236}">
                <a16:creationId xmlns:a16="http://schemas.microsoft.com/office/drawing/2014/main" id="{827E7AA9-21BA-433E-8D7E-486324E31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4780" y="3930115"/>
            <a:ext cx="3414181" cy="230990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6523A0-37A4-435E-90EF-6C631AB77FB9}"/>
              </a:ext>
            </a:extLst>
          </p:cNvPr>
          <p:cNvSpPr txBox="1"/>
          <p:nvPr/>
        </p:nvSpPr>
        <p:spPr>
          <a:xfrm>
            <a:off x="543661" y="159686"/>
            <a:ext cx="11104679" cy="1231106"/>
          </a:xfrm>
          <a:prstGeom prst="rect">
            <a:avLst/>
          </a:prstGeom>
          <a:noFill/>
        </p:spPr>
        <p:txBody>
          <a:bodyPr wrap="square" rtlCol="0">
            <a:spAutoFit/>
          </a:bodyPr>
          <a:lstStyle/>
          <a:p>
            <a:pPr algn="ctr"/>
            <a:r>
              <a:rPr lang="en-GB" sz="7400" dirty="0">
                <a:solidFill>
                  <a:srgbClr val="434343"/>
                </a:solidFill>
                <a:latin typeface="+mj-lt"/>
              </a:rPr>
              <a:t>What is </a:t>
            </a:r>
            <a:r>
              <a:rPr lang="en-GB" sz="7400" dirty="0">
                <a:solidFill>
                  <a:srgbClr val="C00000"/>
                </a:solidFill>
                <a:latin typeface="+mj-lt"/>
              </a:rPr>
              <a:t>learning</a:t>
            </a:r>
            <a:r>
              <a:rPr lang="en-GB" sz="7400" dirty="0">
                <a:solidFill>
                  <a:srgbClr val="434343"/>
                </a:solidFill>
                <a:latin typeface="+mj-lt"/>
              </a:rPr>
              <a:t> &amp; </a:t>
            </a:r>
            <a:r>
              <a:rPr lang="en-GB" sz="7400" dirty="0">
                <a:solidFill>
                  <a:srgbClr val="C00000"/>
                </a:solidFill>
                <a:latin typeface="+mj-lt"/>
              </a:rPr>
              <a:t>memory</a:t>
            </a:r>
            <a:r>
              <a:rPr lang="en-GB" sz="7400" dirty="0">
                <a:solidFill>
                  <a:srgbClr val="434343"/>
                </a:solidFill>
                <a:latin typeface="+mj-lt"/>
              </a:rPr>
              <a:t>?</a:t>
            </a:r>
            <a:endParaRPr lang="en-GB" sz="7400" b="1" dirty="0">
              <a:solidFill>
                <a:srgbClr val="C00000"/>
              </a:solidFill>
              <a:latin typeface="+mj-lt"/>
            </a:endParaRPr>
          </a:p>
        </p:txBody>
      </p:sp>
      <p:sp>
        <p:nvSpPr>
          <p:cNvPr id="5" name="TextBox 4">
            <a:extLst>
              <a:ext uri="{FF2B5EF4-FFF2-40B4-BE49-F238E27FC236}">
                <a16:creationId xmlns:a16="http://schemas.microsoft.com/office/drawing/2014/main" id="{39222EDE-9F60-499A-B0E5-FB7CC4ABFD38}"/>
              </a:ext>
            </a:extLst>
          </p:cNvPr>
          <p:cNvSpPr txBox="1"/>
          <p:nvPr/>
        </p:nvSpPr>
        <p:spPr>
          <a:xfrm>
            <a:off x="228600" y="2520555"/>
            <a:ext cx="5797066" cy="1323439"/>
          </a:xfrm>
          <a:prstGeom prst="rect">
            <a:avLst/>
          </a:prstGeom>
          <a:noFill/>
        </p:spPr>
        <p:txBody>
          <a:bodyPr wrap="square" rtlCol="0" anchor="t">
            <a:spAutoFit/>
          </a:bodyPr>
          <a:lstStyle/>
          <a:p>
            <a:r>
              <a:rPr lang="en-GB" sz="4000">
                <a:solidFill>
                  <a:srgbClr val="434343"/>
                </a:solidFill>
                <a:latin typeface="+mj-lt"/>
              </a:rPr>
              <a:t>the way in which the brain </a:t>
            </a:r>
            <a:r>
              <a:rPr lang="en-GB" sz="4000" dirty="0">
                <a:solidFill>
                  <a:srgbClr val="C00000"/>
                </a:solidFill>
                <a:latin typeface="+mj-lt"/>
              </a:rPr>
              <a:t>stores information</a:t>
            </a:r>
            <a:endParaRPr lang="en-GB" sz="4000" b="1" dirty="0">
              <a:solidFill>
                <a:srgbClr val="C00000"/>
              </a:solidFill>
              <a:latin typeface="+mj-lt"/>
            </a:endParaRPr>
          </a:p>
        </p:txBody>
      </p:sp>
      <p:sp>
        <p:nvSpPr>
          <p:cNvPr id="8" name="TextBox 7">
            <a:extLst>
              <a:ext uri="{FF2B5EF4-FFF2-40B4-BE49-F238E27FC236}">
                <a16:creationId xmlns:a16="http://schemas.microsoft.com/office/drawing/2014/main" id="{2D132E43-0A4C-4E51-B217-1C1667E0CCCB}"/>
              </a:ext>
            </a:extLst>
          </p:cNvPr>
          <p:cNvSpPr txBox="1"/>
          <p:nvPr/>
        </p:nvSpPr>
        <p:spPr>
          <a:xfrm>
            <a:off x="228600" y="1751114"/>
            <a:ext cx="3604846" cy="830997"/>
          </a:xfrm>
          <a:prstGeom prst="rect">
            <a:avLst/>
          </a:prstGeom>
          <a:noFill/>
        </p:spPr>
        <p:txBody>
          <a:bodyPr wrap="square" rtlCol="0">
            <a:spAutoFit/>
          </a:bodyPr>
          <a:lstStyle/>
          <a:p>
            <a:r>
              <a:rPr lang="en-GB" sz="4800" dirty="0">
                <a:solidFill>
                  <a:srgbClr val="C00000"/>
                </a:solidFill>
                <a:latin typeface="+mj-lt"/>
              </a:rPr>
              <a:t>Memory</a:t>
            </a:r>
            <a:r>
              <a:rPr lang="en-GB" sz="4800" dirty="0">
                <a:solidFill>
                  <a:srgbClr val="434343"/>
                </a:solidFill>
                <a:latin typeface="+mj-lt"/>
              </a:rPr>
              <a:t> is…</a:t>
            </a:r>
            <a:endParaRPr lang="en-GB" sz="4800" dirty="0">
              <a:solidFill>
                <a:srgbClr val="C00000"/>
              </a:solidFill>
              <a:latin typeface="+mj-lt"/>
            </a:endParaRPr>
          </a:p>
        </p:txBody>
      </p:sp>
      <p:sp>
        <p:nvSpPr>
          <p:cNvPr id="9" name="TextBox 8">
            <a:extLst>
              <a:ext uri="{FF2B5EF4-FFF2-40B4-BE49-F238E27FC236}">
                <a16:creationId xmlns:a16="http://schemas.microsoft.com/office/drawing/2014/main" id="{9C660548-FAFF-44BB-93D6-CBD5A62B73DD}"/>
              </a:ext>
            </a:extLst>
          </p:cNvPr>
          <p:cNvSpPr txBox="1"/>
          <p:nvPr/>
        </p:nvSpPr>
        <p:spPr>
          <a:xfrm>
            <a:off x="6506312" y="4483060"/>
            <a:ext cx="3933087" cy="830997"/>
          </a:xfrm>
          <a:prstGeom prst="rect">
            <a:avLst/>
          </a:prstGeom>
          <a:noFill/>
        </p:spPr>
        <p:txBody>
          <a:bodyPr wrap="square" rtlCol="0">
            <a:spAutoFit/>
          </a:bodyPr>
          <a:lstStyle/>
          <a:p>
            <a:r>
              <a:rPr lang="en-GB" sz="4800" dirty="0">
                <a:solidFill>
                  <a:srgbClr val="C00000"/>
                </a:solidFill>
                <a:latin typeface="+mj-lt"/>
              </a:rPr>
              <a:t>Learning</a:t>
            </a:r>
            <a:r>
              <a:rPr lang="en-GB" sz="4800" dirty="0">
                <a:solidFill>
                  <a:srgbClr val="434343"/>
                </a:solidFill>
                <a:latin typeface="+mj-lt"/>
              </a:rPr>
              <a:t> is…</a:t>
            </a:r>
            <a:endParaRPr lang="en-GB" sz="4800" dirty="0">
              <a:solidFill>
                <a:srgbClr val="C00000"/>
              </a:solidFill>
              <a:latin typeface="+mj-lt"/>
            </a:endParaRPr>
          </a:p>
        </p:txBody>
      </p:sp>
      <p:sp>
        <p:nvSpPr>
          <p:cNvPr id="10" name="TextBox 9">
            <a:extLst>
              <a:ext uri="{FF2B5EF4-FFF2-40B4-BE49-F238E27FC236}">
                <a16:creationId xmlns:a16="http://schemas.microsoft.com/office/drawing/2014/main" id="{93F59B0C-C3FC-4219-9477-C9F950AC6E01}"/>
              </a:ext>
            </a:extLst>
          </p:cNvPr>
          <p:cNvSpPr txBox="1"/>
          <p:nvPr/>
        </p:nvSpPr>
        <p:spPr>
          <a:xfrm>
            <a:off x="6506313" y="5252501"/>
            <a:ext cx="5797066" cy="1323439"/>
          </a:xfrm>
          <a:prstGeom prst="rect">
            <a:avLst/>
          </a:prstGeom>
          <a:noFill/>
        </p:spPr>
        <p:txBody>
          <a:bodyPr wrap="square" rtlCol="0">
            <a:spAutoFit/>
          </a:bodyPr>
          <a:lstStyle/>
          <a:p>
            <a:r>
              <a:rPr lang="en-GB" sz="4000" dirty="0">
                <a:solidFill>
                  <a:srgbClr val="434343"/>
                </a:solidFill>
                <a:latin typeface="+mj-lt"/>
              </a:rPr>
              <a:t>the process of </a:t>
            </a:r>
            <a:r>
              <a:rPr lang="en-GB" sz="4000" dirty="0">
                <a:solidFill>
                  <a:srgbClr val="C00000"/>
                </a:solidFill>
                <a:latin typeface="+mj-lt"/>
              </a:rPr>
              <a:t>gaining new information</a:t>
            </a:r>
            <a:r>
              <a:rPr lang="en-GB" sz="4000" dirty="0">
                <a:solidFill>
                  <a:srgbClr val="434343"/>
                </a:solidFill>
                <a:latin typeface="+mj-lt"/>
              </a:rPr>
              <a:t> and </a:t>
            </a:r>
            <a:r>
              <a:rPr lang="en-GB" sz="4000" dirty="0">
                <a:solidFill>
                  <a:srgbClr val="C00000"/>
                </a:solidFill>
                <a:latin typeface="+mj-lt"/>
              </a:rPr>
              <a:t>skills</a:t>
            </a:r>
            <a:endParaRPr lang="en-GB" sz="4000" b="1" dirty="0">
              <a:solidFill>
                <a:srgbClr val="C00000"/>
              </a:solidFill>
              <a:latin typeface="+mj-lt"/>
            </a:endParaRPr>
          </a:p>
        </p:txBody>
      </p:sp>
      <p:pic>
        <p:nvPicPr>
          <p:cNvPr id="11" name="Picture 10">
            <a:extLst>
              <a:ext uri="{FF2B5EF4-FFF2-40B4-BE49-F238E27FC236}">
                <a16:creationId xmlns:a16="http://schemas.microsoft.com/office/drawing/2014/main" id="{1F8FE659-718F-48DF-A1A9-FD4029B0E9AE}"/>
              </a:ext>
            </a:extLst>
          </p:cNvPr>
          <p:cNvPicPr>
            <a:picLocks noChangeAspect="1"/>
          </p:cNvPicPr>
          <p:nvPr/>
        </p:nvPicPr>
        <p:blipFill rotWithShape="1">
          <a:blip r:embed="rId3">
            <a:extLst>
              <a:ext uri="{28A0092B-C50C-407E-A947-70E740481C1C}">
                <a14:useLocalDpi xmlns:a14="http://schemas.microsoft.com/office/drawing/2010/main" val="0"/>
              </a:ext>
            </a:extLst>
          </a:blip>
          <a:srcRect l="9549" t="17254" r="8355" b="18554"/>
          <a:stretch/>
        </p:blipFill>
        <p:spPr>
          <a:xfrm flipH="1">
            <a:off x="7233141" y="1386132"/>
            <a:ext cx="3528646" cy="2759099"/>
          </a:xfrm>
          <a:prstGeom prst="rect">
            <a:avLst/>
          </a:prstGeom>
        </p:spPr>
      </p:pic>
      <p:pic>
        <p:nvPicPr>
          <p:cNvPr id="4" name="Picture 3">
            <a:extLst>
              <a:ext uri="{FF2B5EF4-FFF2-40B4-BE49-F238E27FC236}">
                <a16:creationId xmlns:a16="http://schemas.microsoft.com/office/drawing/2014/main" id="{21284BE0-EDEE-4B91-8AA5-CB135CCE5B5B}"/>
              </a:ext>
            </a:extLst>
          </p:cNvPr>
          <p:cNvPicPr>
            <a:picLocks noChangeAspect="1"/>
          </p:cNvPicPr>
          <p:nvPr/>
        </p:nvPicPr>
        <p:blipFill rotWithShape="1">
          <a:blip r:embed="rId4">
            <a:extLst>
              <a:ext uri="{28A0092B-C50C-407E-A947-70E740481C1C}">
                <a14:useLocalDpi xmlns:a14="http://schemas.microsoft.com/office/drawing/2010/main" val="0"/>
              </a:ext>
            </a:extLst>
          </a:blip>
          <a:srcRect t="20497" b="23106"/>
          <a:stretch/>
        </p:blipFill>
        <p:spPr>
          <a:xfrm>
            <a:off x="989134" y="4325251"/>
            <a:ext cx="4275997" cy="2411558"/>
          </a:xfrm>
          <a:prstGeom prst="rect">
            <a:avLst/>
          </a:prstGeom>
        </p:spPr>
      </p:pic>
    </p:spTree>
    <p:extLst>
      <p:ext uri="{BB962C8B-B14F-4D97-AF65-F5344CB8AC3E}">
        <p14:creationId xmlns:p14="http://schemas.microsoft.com/office/powerpoint/2010/main" val="11785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6523A0-37A4-435E-90EF-6C631AB77FB9}"/>
              </a:ext>
            </a:extLst>
          </p:cNvPr>
          <p:cNvSpPr txBox="1"/>
          <p:nvPr/>
        </p:nvSpPr>
        <p:spPr>
          <a:xfrm>
            <a:off x="543661" y="159686"/>
            <a:ext cx="11104679" cy="1231106"/>
          </a:xfrm>
          <a:prstGeom prst="rect">
            <a:avLst/>
          </a:prstGeom>
          <a:noFill/>
        </p:spPr>
        <p:txBody>
          <a:bodyPr wrap="square" rtlCol="0">
            <a:spAutoFit/>
          </a:bodyPr>
          <a:lstStyle/>
          <a:p>
            <a:pPr algn="ctr"/>
            <a:r>
              <a:rPr lang="en-GB" sz="7400" dirty="0">
                <a:solidFill>
                  <a:srgbClr val="434343"/>
                </a:solidFill>
                <a:latin typeface="+mj-lt"/>
              </a:rPr>
              <a:t>What is </a:t>
            </a:r>
            <a:r>
              <a:rPr lang="en-GB" sz="7400" dirty="0">
                <a:solidFill>
                  <a:srgbClr val="C00000"/>
                </a:solidFill>
                <a:latin typeface="+mj-lt"/>
              </a:rPr>
              <a:t>learning</a:t>
            </a:r>
            <a:r>
              <a:rPr lang="en-GB" sz="7400" dirty="0">
                <a:solidFill>
                  <a:srgbClr val="434343"/>
                </a:solidFill>
                <a:latin typeface="+mj-lt"/>
              </a:rPr>
              <a:t> &amp; </a:t>
            </a:r>
            <a:r>
              <a:rPr lang="en-GB" sz="7400" dirty="0">
                <a:solidFill>
                  <a:srgbClr val="C00000"/>
                </a:solidFill>
                <a:latin typeface="+mj-lt"/>
              </a:rPr>
              <a:t>memory</a:t>
            </a:r>
            <a:r>
              <a:rPr lang="en-GB" sz="7400" dirty="0">
                <a:solidFill>
                  <a:srgbClr val="434343"/>
                </a:solidFill>
                <a:latin typeface="+mj-lt"/>
              </a:rPr>
              <a:t>?</a:t>
            </a:r>
            <a:endParaRPr lang="en-GB" sz="7400" b="1" dirty="0">
              <a:solidFill>
                <a:srgbClr val="C00000"/>
              </a:solidFill>
              <a:latin typeface="+mj-lt"/>
            </a:endParaRPr>
          </a:p>
        </p:txBody>
      </p:sp>
      <p:pic>
        <p:nvPicPr>
          <p:cNvPr id="3" name="Picture 2">
            <a:extLst>
              <a:ext uri="{FF2B5EF4-FFF2-40B4-BE49-F238E27FC236}">
                <a16:creationId xmlns:a16="http://schemas.microsoft.com/office/drawing/2014/main" id="{B2A80F2E-E7CF-4D61-B571-A309DCD9B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64" y="2219465"/>
            <a:ext cx="3079353" cy="3402106"/>
          </a:xfrm>
          <a:prstGeom prst="rect">
            <a:avLst/>
          </a:prstGeom>
        </p:spPr>
      </p:pic>
      <p:pic>
        <p:nvPicPr>
          <p:cNvPr id="12" name="Picture 11">
            <a:extLst>
              <a:ext uri="{FF2B5EF4-FFF2-40B4-BE49-F238E27FC236}">
                <a16:creationId xmlns:a16="http://schemas.microsoft.com/office/drawing/2014/main" id="{43817A77-3FB9-4459-9F2E-73BB6CDC4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8085" y="2877671"/>
            <a:ext cx="2636639" cy="2425297"/>
          </a:xfrm>
          <a:prstGeom prst="rect">
            <a:avLst/>
          </a:prstGeom>
        </p:spPr>
      </p:pic>
      <p:cxnSp>
        <p:nvCxnSpPr>
          <p:cNvPr id="13" name="Straight Arrow Connector 12">
            <a:extLst>
              <a:ext uri="{FF2B5EF4-FFF2-40B4-BE49-F238E27FC236}">
                <a16:creationId xmlns:a16="http://schemas.microsoft.com/office/drawing/2014/main" id="{E1F1B198-06C9-4F35-BA22-E5C539F6F851}"/>
              </a:ext>
            </a:extLst>
          </p:cNvPr>
          <p:cNvCxnSpPr>
            <a:cxnSpLocks/>
          </p:cNvCxnSpPr>
          <p:nvPr/>
        </p:nvCxnSpPr>
        <p:spPr>
          <a:xfrm>
            <a:off x="4202523" y="3920518"/>
            <a:ext cx="36000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52B28B-F229-482D-83A2-0A8A4D1F2C56}"/>
              </a:ext>
            </a:extLst>
          </p:cNvPr>
          <p:cNvSpPr txBox="1"/>
          <p:nvPr/>
        </p:nvSpPr>
        <p:spPr>
          <a:xfrm>
            <a:off x="4111918" y="3103858"/>
            <a:ext cx="3781210" cy="769441"/>
          </a:xfrm>
          <a:prstGeom prst="rect">
            <a:avLst/>
          </a:prstGeom>
          <a:noFill/>
        </p:spPr>
        <p:txBody>
          <a:bodyPr wrap="square" rtlCol="0">
            <a:spAutoFit/>
          </a:bodyPr>
          <a:lstStyle/>
          <a:p>
            <a:pPr algn="ctr"/>
            <a:r>
              <a:rPr lang="en-GB" sz="4400" b="1" dirty="0">
                <a:solidFill>
                  <a:srgbClr val="C00000"/>
                </a:solidFill>
                <a:latin typeface="+mj-lt"/>
              </a:rPr>
              <a:t>Learning</a:t>
            </a:r>
          </a:p>
        </p:txBody>
      </p:sp>
      <p:sp>
        <p:nvSpPr>
          <p:cNvPr id="15" name="TextBox 14">
            <a:extLst>
              <a:ext uri="{FF2B5EF4-FFF2-40B4-BE49-F238E27FC236}">
                <a16:creationId xmlns:a16="http://schemas.microsoft.com/office/drawing/2014/main" id="{0847962E-9C1D-410E-AE53-60A573AFFD12}"/>
              </a:ext>
            </a:extLst>
          </p:cNvPr>
          <p:cNvSpPr txBox="1"/>
          <p:nvPr/>
        </p:nvSpPr>
        <p:spPr>
          <a:xfrm>
            <a:off x="7645799" y="2000497"/>
            <a:ext cx="3781210" cy="769441"/>
          </a:xfrm>
          <a:prstGeom prst="rect">
            <a:avLst/>
          </a:prstGeom>
          <a:noFill/>
        </p:spPr>
        <p:txBody>
          <a:bodyPr wrap="square" rtlCol="0">
            <a:spAutoFit/>
          </a:bodyPr>
          <a:lstStyle/>
          <a:p>
            <a:pPr algn="ctr"/>
            <a:r>
              <a:rPr lang="en-GB" sz="4400" b="1" dirty="0">
                <a:solidFill>
                  <a:srgbClr val="C00000"/>
                </a:solidFill>
                <a:latin typeface="+mj-lt"/>
              </a:rPr>
              <a:t>Memory</a:t>
            </a:r>
          </a:p>
        </p:txBody>
      </p:sp>
    </p:spTree>
    <p:extLst>
      <p:ext uri="{BB962C8B-B14F-4D97-AF65-F5344CB8AC3E}">
        <p14:creationId xmlns:p14="http://schemas.microsoft.com/office/powerpoint/2010/main" val="177836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a8cfbb9-3c71-464a-b11d-7048d50cec72">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46EE34FCCA3D419F78902AA5F1A70F" ma:contentTypeVersion="12" ma:contentTypeDescription="Create a new document." ma:contentTypeScope="" ma:versionID="c9ed7a6f8a07027933903dca5b597b6e">
  <xsd:schema xmlns:xsd="http://www.w3.org/2001/XMLSchema" xmlns:xs="http://www.w3.org/2001/XMLSchema" xmlns:p="http://schemas.microsoft.com/office/2006/metadata/properties" xmlns:ns2="a43410e6-35a1-4351-a940-33e45c1f74a6" xmlns:ns3="6a8cfbb9-3c71-464a-b11d-7048d50cec72" targetNamespace="http://schemas.microsoft.com/office/2006/metadata/properties" ma:root="true" ma:fieldsID="b743447d8a34f967d82b9b9b6bb0b3fe" ns2:_="" ns3:_="">
    <xsd:import namespace="a43410e6-35a1-4351-a940-33e45c1f74a6"/>
    <xsd:import namespace="6a8cfbb9-3c71-464a-b11d-7048d50cec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410e6-35a1-4351-a940-33e45c1f74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8cfbb9-3c71-464a-b11d-7048d50cec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3A4904-F1D4-4B2F-8699-70A84ED3B362}">
  <ds:schemaRefs>
    <ds:schemaRef ds:uri="http://schemas.microsoft.com/office/2006/documentManagement/types"/>
    <ds:schemaRef ds:uri="http://schemas.openxmlformats.org/package/2006/metadata/core-properties"/>
    <ds:schemaRef ds:uri="http://purl.org/dc/dcmitype/"/>
    <ds:schemaRef ds:uri="a43410e6-35a1-4351-a940-33e45c1f74a6"/>
    <ds:schemaRef ds:uri="http://schemas.microsoft.com/office/infopath/2007/PartnerControls"/>
    <ds:schemaRef ds:uri="http://purl.org/dc/elements/1.1/"/>
    <ds:schemaRef ds:uri="http://schemas.microsoft.com/office/2006/metadata/properties"/>
    <ds:schemaRef ds:uri="6a8cfbb9-3c71-464a-b11d-7048d50cec72"/>
    <ds:schemaRef ds:uri="http://www.w3.org/XML/1998/namespace"/>
    <ds:schemaRef ds:uri="http://purl.org/dc/terms/"/>
  </ds:schemaRefs>
</ds:datastoreItem>
</file>

<file path=customXml/itemProps2.xml><?xml version="1.0" encoding="utf-8"?>
<ds:datastoreItem xmlns:ds="http://schemas.openxmlformats.org/officeDocument/2006/customXml" ds:itemID="{9D7CA969-087D-47ED-AC74-B616993D656A}">
  <ds:schemaRefs>
    <ds:schemaRef ds:uri="http://schemas.microsoft.com/sharepoint/v3/contenttype/forms"/>
  </ds:schemaRefs>
</ds:datastoreItem>
</file>

<file path=customXml/itemProps3.xml><?xml version="1.0" encoding="utf-8"?>
<ds:datastoreItem xmlns:ds="http://schemas.openxmlformats.org/officeDocument/2006/customXml" ds:itemID="{CA21A729-3668-4ABE-BA18-3002B76FD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3410e6-35a1-4351-a940-33e45c1f74a6"/>
    <ds:schemaRef ds:uri="6a8cfbb9-3c71-464a-b11d-7048d50ce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3255</TotalTime>
  <Words>384</Words>
  <Application>Microsoft Office PowerPoint</Application>
  <PresentationFormat>Widescreen</PresentationFormat>
  <Paragraphs>90</Paragraphs>
  <Slides>19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Collcutt</dc:creator>
  <cp:lastModifiedBy>Elena Toma</cp:lastModifiedBy>
  <cp:revision>144</cp:revision>
  <dcterms:created xsi:type="dcterms:W3CDTF">2019-01-04T13:08:38Z</dcterms:created>
  <dcterms:modified xsi:type="dcterms:W3CDTF">2020-07-27T12:36:21Z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0x0101005646EE34FCCA3D419F78902AA5F1A70F</vt:lpwstr>
  </property>
  <property fmtid="{D5CDD505-2E9C-101B-9397-08002B2CF9AE}" pid="3" name="Order">
    <vt:r8>2263700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