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6"/>
  </p:notesMasterIdLst>
  <p:sldIdLst>
    <p:sldId id="337" r:id="rId5"/>
    <p:sldId id="370" r:id="rId6"/>
    <p:sldId id="371" r:id="rId7"/>
    <p:sldId id="356" r:id="rId8"/>
    <p:sldId id="353" r:id="rId9"/>
    <p:sldId id="354" r:id="rId10"/>
    <p:sldId id="357" r:id="rId11"/>
    <p:sldId id="358" r:id="rId12"/>
    <p:sldId id="359" r:id="rId13"/>
    <p:sldId id="355" r:id="rId14"/>
    <p:sldId id="360" r:id="rId15"/>
    <p:sldId id="361" r:id="rId16"/>
    <p:sldId id="362" r:id="rId17"/>
    <p:sldId id="364" r:id="rId18"/>
    <p:sldId id="365" r:id="rId19"/>
    <p:sldId id="366" r:id="rId20"/>
    <p:sldId id="367" r:id="rId21"/>
    <p:sldId id="368" r:id="rId22"/>
    <p:sldId id="373" r:id="rId23"/>
    <p:sldId id="369" r:id="rId24"/>
    <p:sldId id="372" r:id="rId25"/>
  </p:sldIdLst>
  <p:sldSz cx="12192000" cy="6858000"/>
  <p:notesSz cx="6858000" cy="15716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D5D000"/>
    <a:srgbClr val="F4F4F4"/>
    <a:srgbClr val="CC0000"/>
    <a:srgbClr val="FF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102767-E00C-FC3C-7F53-885C001694CB}" v="2" dt="2019-10-11T17:08:22.881"/>
    <p1510:client id="{69622BB3-8218-B7FF-FEDE-8E06C317E161}" v="39" dt="2019-11-28T16:51:54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37" autoAdjust="0"/>
    <p:restoredTop sz="93546" autoAdjust="0"/>
  </p:normalViewPr>
  <p:slideViewPr>
    <p:cSldViewPr snapToGrid="0">
      <p:cViewPr varScale="1">
        <p:scale>
          <a:sx n="65" d="100"/>
          <a:sy n="65" d="100"/>
        </p:scale>
        <p:origin x="53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dia Bown" userId="S::lydia@bna.org.uk::97446fb2-30e3-4195-b199-72857a344cb9" providerId="AD" clId="Web-{69622BB3-8218-B7FF-FEDE-8E06C317E161}"/>
    <pc:docChg chg="modSld">
      <pc:chgData name="Lydia Bown" userId="S::lydia@bna.org.uk::97446fb2-30e3-4195-b199-72857a344cb9" providerId="AD" clId="Web-{69622BB3-8218-B7FF-FEDE-8E06C317E161}" dt="2019-11-28T16:51:54.871" v="37"/>
      <pc:docMkLst>
        <pc:docMk/>
      </pc:docMkLst>
      <pc:sldChg chg="modNotes">
        <pc:chgData name="Lydia Bown" userId="S::lydia@bna.org.uk::97446fb2-30e3-4195-b199-72857a344cb9" providerId="AD" clId="Web-{69622BB3-8218-B7FF-FEDE-8E06C317E161}" dt="2019-11-28T16:51:54.871" v="37"/>
        <pc:sldMkLst>
          <pc:docMk/>
          <pc:sldMk cId="85700658" sldId="337"/>
        </pc:sldMkLst>
      </pc:sldChg>
    </pc:docChg>
  </pc:docChgLst>
  <pc:docChgLst>
    <pc:chgData name="Elena Toma" userId="S::elena@bna.org.uk::275890a2-8b43-4638-9afe-17119bcb5b5f" providerId="AD" clId="Web-{65A7FE05-F696-349E-81BF-BB6CE99427AC}"/>
    <pc:docChg chg="modSld">
      <pc:chgData name="Elena Toma" userId="S::elena@bna.org.uk::275890a2-8b43-4638-9afe-17119bcb5b5f" providerId="AD" clId="Web-{65A7FE05-F696-349E-81BF-BB6CE99427AC}" dt="2020-03-31T11:31:36.475" v="19"/>
      <pc:docMkLst>
        <pc:docMk/>
      </pc:docMkLst>
      <pc:sldChg chg="modNotes">
        <pc:chgData name="Elena Toma" userId="S::elena@bna.org.uk::275890a2-8b43-4638-9afe-17119bcb5b5f" providerId="AD" clId="Web-{65A7FE05-F696-349E-81BF-BB6CE99427AC}" dt="2020-03-31T11:31:00.475" v="1"/>
        <pc:sldMkLst>
          <pc:docMk/>
          <pc:sldMk cId="85700658" sldId="337"/>
        </pc:sldMkLst>
      </pc:sldChg>
      <pc:sldChg chg="modNotes">
        <pc:chgData name="Elena Toma" userId="S::elena@bna.org.uk::275890a2-8b43-4638-9afe-17119bcb5b5f" providerId="AD" clId="Web-{65A7FE05-F696-349E-81BF-BB6CE99427AC}" dt="2020-03-31T11:31:07.803" v="5"/>
        <pc:sldMkLst>
          <pc:docMk/>
          <pc:sldMk cId="1338733745" sldId="353"/>
        </pc:sldMkLst>
      </pc:sldChg>
      <pc:sldChg chg="modNotes">
        <pc:chgData name="Elena Toma" userId="S::elena@bna.org.uk::275890a2-8b43-4638-9afe-17119bcb5b5f" providerId="AD" clId="Web-{65A7FE05-F696-349E-81BF-BB6CE99427AC}" dt="2020-03-31T11:31:10.069" v="6"/>
        <pc:sldMkLst>
          <pc:docMk/>
          <pc:sldMk cId="3104131498" sldId="354"/>
        </pc:sldMkLst>
      </pc:sldChg>
      <pc:sldChg chg="modNotes">
        <pc:chgData name="Elena Toma" userId="S::elena@bna.org.uk::275890a2-8b43-4638-9afe-17119bcb5b5f" providerId="AD" clId="Web-{65A7FE05-F696-349E-81BF-BB6CE99427AC}" dt="2020-03-31T11:31:17.975" v="10"/>
        <pc:sldMkLst>
          <pc:docMk/>
          <pc:sldMk cId="980939760" sldId="355"/>
        </pc:sldMkLst>
      </pc:sldChg>
      <pc:sldChg chg="modNotes">
        <pc:chgData name="Elena Toma" userId="S::elena@bna.org.uk::275890a2-8b43-4638-9afe-17119bcb5b5f" providerId="AD" clId="Web-{65A7FE05-F696-349E-81BF-BB6CE99427AC}" dt="2020-03-31T11:31:06.178" v="4"/>
        <pc:sldMkLst>
          <pc:docMk/>
          <pc:sldMk cId="3686160516" sldId="356"/>
        </pc:sldMkLst>
      </pc:sldChg>
      <pc:sldChg chg="modNotes">
        <pc:chgData name="Elena Toma" userId="S::elena@bna.org.uk::275890a2-8b43-4638-9afe-17119bcb5b5f" providerId="AD" clId="Web-{65A7FE05-F696-349E-81BF-BB6CE99427AC}" dt="2020-03-31T11:31:11.725" v="7"/>
        <pc:sldMkLst>
          <pc:docMk/>
          <pc:sldMk cId="2791224532" sldId="357"/>
        </pc:sldMkLst>
      </pc:sldChg>
      <pc:sldChg chg="modNotes">
        <pc:chgData name="Elena Toma" userId="S::elena@bna.org.uk::275890a2-8b43-4638-9afe-17119bcb5b5f" providerId="AD" clId="Web-{65A7FE05-F696-349E-81BF-BB6CE99427AC}" dt="2020-03-31T11:31:13.553" v="8"/>
        <pc:sldMkLst>
          <pc:docMk/>
          <pc:sldMk cId="3440185736" sldId="358"/>
        </pc:sldMkLst>
      </pc:sldChg>
      <pc:sldChg chg="modNotes">
        <pc:chgData name="Elena Toma" userId="S::elena@bna.org.uk::275890a2-8b43-4638-9afe-17119bcb5b5f" providerId="AD" clId="Web-{65A7FE05-F696-349E-81BF-BB6CE99427AC}" dt="2020-03-31T11:31:15.678" v="9"/>
        <pc:sldMkLst>
          <pc:docMk/>
          <pc:sldMk cId="3117303058" sldId="359"/>
        </pc:sldMkLst>
      </pc:sldChg>
      <pc:sldChg chg="modNotes">
        <pc:chgData name="Elena Toma" userId="S::elena@bna.org.uk::275890a2-8b43-4638-9afe-17119bcb5b5f" providerId="AD" clId="Web-{65A7FE05-F696-349E-81BF-BB6CE99427AC}" dt="2020-03-31T11:31:19.803" v="11"/>
        <pc:sldMkLst>
          <pc:docMk/>
          <pc:sldMk cId="964127946" sldId="360"/>
        </pc:sldMkLst>
      </pc:sldChg>
      <pc:sldChg chg="modNotes">
        <pc:chgData name="Elena Toma" userId="S::elena@bna.org.uk::275890a2-8b43-4638-9afe-17119bcb5b5f" providerId="AD" clId="Web-{65A7FE05-F696-349E-81BF-BB6CE99427AC}" dt="2020-03-31T11:31:21.709" v="12"/>
        <pc:sldMkLst>
          <pc:docMk/>
          <pc:sldMk cId="4283855648" sldId="361"/>
        </pc:sldMkLst>
      </pc:sldChg>
      <pc:sldChg chg="modNotes">
        <pc:chgData name="Elena Toma" userId="S::elena@bna.org.uk::275890a2-8b43-4638-9afe-17119bcb5b5f" providerId="AD" clId="Web-{65A7FE05-F696-349E-81BF-BB6CE99427AC}" dt="2020-03-31T11:31:23.225" v="13"/>
        <pc:sldMkLst>
          <pc:docMk/>
          <pc:sldMk cId="1245726152" sldId="362"/>
        </pc:sldMkLst>
      </pc:sldChg>
      <pc:sldChg chg="modNotes">
        <pc:chgData name="Elena Toma" userId="S::elena@bna.org.uk::275890a2-8b43-4638-9afe-17119bcb5b5f" providerId="AD" clId="Web-{65A7FE05-F696-349E-81BF-BB6CE99427AC}" dt="2020-03-31T11:31:25.459" v="14"/>
        <pc:sldMkLst>
          <pc:docMk/>
          <pc:sldMk cId="1194793752" sldId="364"/>
        </pc:sldMkLst>
      </pc:sldChg>
      <pc:sldChg chg="modNotes">
        <pc:chgData name="Elena Toma" userId="S::elena@bna.org.uk::275890a2-8b43-4638-9afe-17119bcb5b5f" providerId="AD" clId="Web-{65A7FE05-F696-349E-81BF-BB6CE99427AC}" dt="2020-03-31T11:31:27.819" v="15"/>
        <pc:sldMkLst>
          <pc:docMk/>
          <pc:sldMk cId="3231849154" sldId="365"/>
        </pc:sldMkLst>
      </pc:sldChg>
      <pc:sldChg chg="modNotes">
        <pc:chgData name="Elena Toma" userId="S::elena@bna.org.uk::275890a2-8b43-4638-9afe-17119bcb5b5f" providerId="AD" clId="Web-{65A7FE05-F696-349E-81BF-BB6CE99427AC}" dt="2020-03-31T11:31:29.725" v="16"/>
        <pc:sldMkLst>
          <pc:docMk/>
          <pc:sldMk cId="2224825100" sldId="366"/>
        </pc:sldMkLst>
      </pc:sldChg>
      <pc:sldChg chg="modNotes">
        <pc:chgData name="Elena Toma" userId="S::elena@bna.org.uk::275890a2-8b43-4638-9afe-17119bcb5b5f" providerId="AD" clId="Web-{65A7FE05-F696-349E-81BF-BB6CE99427AC}" dt="2020-03-31T11:31:31.913" v="17"/>
        <pc:sldMkLst>
          <pc:docMk/>
          <pc:sldMk cId="3523489212" sldId="367"/>
        </pc:sldMkLst>
      </pc:sldChg>
      <pc:sldChg chg="modNotes">
        <pc:chgData name="Elena Toma" userId="S::elena@bna.org.uk::275890a2-8b43-4638-9afe-17119bcb5b5f" providerId="AD" clId="Web-{65A7FE05-F696-349E-81BF-BB6CE99427AC}" dt="2020-03-31T11:31:34.147" v="18"/>
        <pc:sldMkLst>
          <pc:docMk/>
          <pc:sldMk cId="3678931915" sldId="368"/>
        </pc:sldMkLst>
      </pc:sldChg>
      <pc:sldChg chg="modNotes">
        <pc:chgData name="Elena Toma" userId="S::elena@bna.org.uk::275890a2-8b43-4638-9afe-17119bcb5b5f" providerId="AD" clId="Web-{65A7FE05-F696-349E-81BF-BB6CE99427AC}" dt="2020-03-31T11:31:02.522" v="2"/>
        <pc:sldMkLst>
          <pc:docMk/>
          <pc:sldMk cId="1308939092" sldId="370"/>
        </pc:sldMkLst>
      </pc:sldChg>
      <pc:sldChg chg="modNotes">
        <pc:chgData name="Elena Toma" userId="S::elena@bna.org.uk::275890a2-8b43-4638-9afe-17119bcb5b5f" providerId="AD" clId="Web-{65A7FE05-F696-349E-81BF-BB6CE99427AC}" dt="2020-03-31T11:31:04.459" v="3"/>
        <pc:sldMkLst>
          <pc:docMk/>
          <pc:sldMk cId="3514031565" sldId="371"/>
        </pc:sldMkLst>
      </pc:sldChg>
      <pc:sldChg chg="modNotes">
        <pc:chgData name="Elena Toma" userId="S::elena@bna.org.uk::275890a2-8b43-4638-9afe-17119bcb5b5f" providerId="AD" clId="Web-{65A7FE05-F696-349E-81BF-BB6CE99427AC}" dt="2020-03-31T11:31:36.475" v="19"/>
        <pc:sldMkLst>
          <pc:docMk/>
          <pc:sldMk cId="3347613877" sldId="373"/>
        </pc:sldMkLst>
      </pc:sldChg>
    </pc:docChg>
  </pc:docChgLst>
  <pc:docChgLst>
    <pc:chgData name="Lydia Bown" userId="S::lydia@bna.org.uk::97446fb2-30e3-4195-b199-72857a344cb9" providerId="AD" clId="Web-{34102767-E00C-FC3C-7F53-885C001694CB}"/>
    <pc:docChg chg="modSld">
      <pc:chgData name="Lydia Bown" userId="S::lydia@bna.org.uk::97446fb2-30e3-4195-b199-72857a344cb9" providerId="AD" clId="Web-{34102767-E00C-FC3C-7F53-885C001694CB}" dt="2019-10-11T17:08:22.850" v="1" actId="1076"/>
      <pc:docMkLst>
        <pc:docMk/>
      </pc:docMkLst>
      <pc:sldChg chg="modSp">
        <pc:chgData name="Lydia Bown" userId="S::lydia@bna.org.uk::97446fb2-30e3-4195-b199-72857a344cb9" providerId="AD" clId="Web-{34102767-E00C-FC3C-7F53-885C001694CB}" dt="2019-10-11T17:08:22.850" v="1" actId="1076"/>
        <pc:sldMkLst>
          <pc:docMk/>
          <pc:sldMk cId="3440185736" sldId="358"/>
        </pc:sldMkLst>
        <pc:picChg chg="mod">
          <ac:chgData name="Lydia Bown" userId="S::lydia@bna.org.uk::97446fb2-30e3-4195-b199-72857a344cb9" providerId="AD" clId="Web-{34102767-E00C-FC3C-7F53-885C001694CB}" dt="2019-10-11T17:08:22.850" v="1" actId="1076"/>
          <ac:picMkLst>
            <pc:docMk/>
            <pc:sldMk cId="3440185736" sldId="358"/>
            <ac:picMk id="8" creationId="{300707A4-F3EE-4B22-A1CB-8A4149836DD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GB" sz="4000" b="0" dirty="0">
                <a:solidFill>
                  <a:srgbClr val="C00000"/>
                </a:solidFill>
                <a:latin typeface="+mj-lt"/>
              </a:rPr>
              <a:t>Stoplight</a:t>
            </a:r>
            <a:r>
              <a:rPr lang="en-GB" sz="4000" b="0" baseline="0" dirty="0">
                <a:solidFill>
                  <a:srgbClr val="C00000"/>
                </a:solidFill>
                <a:latin typeface="+mj-lt"/>
              </a:rPr>
              <a:t> Task</a:t>
            </a:r>
            <a:endParaRPr lang="en-GB" sz="4000" b="0" dirty="0">
              <a:solidFill>
                <a:srgbClr val="C00000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3432345559190787"/>
          <c:y val="1.36612021857923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Alone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Teenagers</c:v>
                </c:pt>
                <c:pt idx="1">
                  <c:v>Adults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2-491C-B9D3-F2DC4C3375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Peers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Teenagers</c:v>
                </c:pt>
                <c:pt idx="1">
                  <c:v>Adults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58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2-491C-B9D3-F2DC4C3375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87497871"/>
        <c:axId val="396662415"/>
      </c:barChart>
      <c:catAx>
        <c:axId val="38749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96662415"/>
        <c:crosses val="autoZero"/>
        <c:auto val="1"/>
        <c:lblAlgn val="ctr"/>
        <c:lblOffset val="100"/>
        <c:noMultiLvlLbl val="0"/>
      </c:catAx>
      <c:valAx>
        <c:axId val="396662415"/>
        <c:scaling>
          <c:orientation val="minMax"/>
          <c:max val="6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GB" sz="2400" b="0" dirty="0">
                    <a:solidFill>
                      <a:schemeClr val="tx1"/>
                    </a:solidFill>
                    <a:latin typeface="+mj-lt"/>
                  </a:rPr>
                  <a:t>Risks</a:t>
                </a:r>
                <a:r>
                  <a:rPr lang="en-GB" sz="2400" b="0" baseline="0" dirty="0">
                    <a:solidFill>
                      <a:schemeClr val="tx1"/>
                    </a:solidFill>
                    <a:latin typeface="+mj-lt"/>
                  </a:rPr>
                  <a:t> taken </a:t>
                </a:r>
                <a:br>
                  <a:rPr lang="en-GB" sz="2400" b="0" baseline="0" dirty="0">
                    <a:solidFill>
                      <a:schemeClr val="tx1"/>
                    </a:solidFill>
                    <a:latin typeface="+mj-lt"/>
                  </a:rPr>
                </a:br>
                <a:r>
                  <a:rPr lang="en-GB" sz="2400" b="0" baseline="0" dirty="0">
                    <a:solidFill>
                      <a:schemeClr val="tx1"/>
                    </a:solidFill>
                    <a:latin typeface="+mj-lt"/>
                  </a:rPr>
                  <a:t>(%)</a:t>
                </a:r>
                <a:endParaRPr lang="en-GB" sz="2400" b="0" dirty="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"/>
              <c:y val="0.44095379471008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7497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299372539370078"/>
          <c:y val="0.1621939491760612"/>
          <c:w val="0.18043341003845692"/>
          <c:h val="5.8881318113924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0.32306</cdr:x>
      <cdr:y>0.91062</cdr:y>
    </cdr:from>
    <cdr:to>
      <cdr:x>0.45096</cdr:x>
      <cdr:y>0.97034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EDF1625-EA3B-44E0-9ABB-F1A2355D3AA2}"/>
            </a:ext>
          </a:extLst>
        </cdr:cNvPr>
        <cdr:cNvSpPr txBox="1"/>
      </cdr:nvSpPr>
      <cdr:spPr>
        <a:xfrm xmlns:a="http://schemas.openxmlformats.org/drawingml/2006/main">
          <a:off x="3714750" y="5925820"/>
          <a:ext cx="1470660" cy="3886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2000" b="0" dirty="0">
              <a:latin typeface="+mj-lt"/>
            </a:rPr>
            <a:t>(Age 14-18)</a:t>
          </a:r>
        </a:p>
      </cdr:txBody>
    </cdr:sp>
  </cdr:relSizeAnchor>
  <cdr:relSizeAnchor xmlns:cdr="http://schemas.openxmlformats.org/drawingml/2006/chartDrawing">
    <cdr:from>
      <cdr:x>0.72664</cdr:x>
      <cdr:y>0.91062</cdr:y>
    </cdr:from>
    <cdr:to>
      <cdr:x>0.80616</cdr:x>
      <cdr:y>0.97268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F46DD5C2-FE5E-434C-BD9D-391D7945DF09}"/>
            </a:ext>
          </a:extLst>
        </cdr:cNvPr>
        <cdr:cNvSpPr txBox="1"/>
      </cdr:nvSpPr>
      <cdr:spPr>
        <a:xfrm xmlns:a="http://schemas.openxmlformats.org/drawingml/2006/main">
          <a:off x="8355330" y="5925820"/>
          <a:ext cx="914400" cy="4038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b="0" dirty="0">
              <a:latin typeface="+mj-lt"/>
            </a:rPr>
            <a:t>(Age 24-29)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2E196-D126-44C4-A2FD-EFA15448B4AF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1340D-D755-49E8-96A2-E79A0974D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43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51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127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072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06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152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251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535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096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25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99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6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427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031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Briefly Introduce myself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3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41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950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8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83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726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314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1340D-D755-49E8-96A2-E79A0974D7E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35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8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09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2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07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93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89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38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94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0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28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162C-7140-495C-9286-6699DDBE3DD3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B0D3B-1CAB-4902-949B-E78B0CD99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60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439621" y="2212094"/>
            <a:ext cx="550398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0" kern="1400" dirty="0">
                <a:solidFill>
                  <a:srgbClr val="C00000"/>
                </a:solidFill>
                <a:latin typeface="+mj-lt"/>
              </a:rPr>
              <a:t>Teenage </a:t>
            </a:r>
            <a:r>
              <a:rPr lang="en-GB" sz="28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0D592-087A-466F-90BA-9CC71C13A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34" y="390284"/>
            <a:ext cx="1889241" cy="18042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BDCB8-E024-4193-9B27-80D7A5CCB0F8}"/>
              </a:ext>
            </a:extLst>
          </p:cNvPr>
          <p:cNvSpPr/>
          <p:nvPr/>
        </p:nvSpPr>
        <p:spPr>
          <a:xfrm>
            <a:off x="441375" y="5644243"/>
            <a:ext cx="23703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1' </a:t>
            </a:r>
          </a:p>
          <a:p>
            <a:r>
              <a:rPr lang="en-GB" sz="2400" dirty="0">
                <a:solidFill>
                  <a:srgbClr val="434343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1 role'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242FEA-A42B-4BE1-9548-E6AF6066AAD9}"/>
              </a:ext>
            </a:extLst>
          </p:cNvPr>
          <p:cNvSpPr/>
          <p:nvPr/>
        </p:nvSpPr>
        <p:spPr>
          <a:xfrm>
            <a:off x="9599458" y="5644242"/>
            <a:ext cx="23703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2' </a:t>
            </a:r>
          </a:p>
          <a:p>
            <a:r>
              <a:rPr lang="en-GB" sz="2400" dirty="0">
                <a:solidFill>
                  <a:srgbClr val="434343"/>
                </a:solidFill>
                <a:latin typeface="+mj-lt"/>
                <a:ea typeface="Microsoft JhengHei" panose="020B0604030504040204" pitchFamily="34" charset="-120"/>
                <a:cs typeface="Arial" panose="020B0604020202020204" pitchFamily="34" charset="0"/>
              </a:rPr>
              <a:t>'Presenter 2 role'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49AEB-101C-4ECA-A288-6A2AF358A90F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7007B-FE58-4141-8BB8-7C4481C97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3AEB1-ECC3-455A-80F6-D8AE7AC60BC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110" y="2311743"/>
            <a:ext cx="3287658" cy="302413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03B3AF0-ABB1-4AE2-82C4-446FC5E610F6}"/>
              </a:ext>
            </a:extLst>
          </p:cNvPr>
          <p:cNvSpPr/>
          <p:nvPr/>
        </p:nvSpPr>
        <p:spPr>
          <a:xfrm>
            <a:off x="2893836" y="3620301"/>
            <a:ext cx="282116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000" kern="1400" dirty="0">
                <a:solidFill>
                  <a:srgbClr val="434343"/>
                </a:solidFill>
                <a:latin typeface="+mj-lt"/>
              </a:rPr>
              <a:t>brain </a:t>
            </a:r>
            <a:r>
              <a:rPr lang="en-GB" sz="24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570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57783A-9DB0-473D-859D-ECAFF1E32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23FAA3-B38D-4768-9A73-41664A6E96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50A1D-CE38-4464-908E-446F5C1E6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33B86-E755-4A8F-B418-E52EE7195357}"/>
              </a:ext>
            </a:extLst>
          </p:cNvPr>
          <p:cNvSpPr txBox="1"/>
          <p:nvPr/>
        </p:nvSpPr>
        <p:spPr>
          <a:xfrm>
            <a:off x="10139721" y="2668391"/>
            <a:ext cx="2051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>
                <a:solidFill>
                  <a:schemeClr val="bg1"/>
                </a:solidFill>
                <a:latin typeface="+mj-lt"/>
              </a:rPr>
              <a:t>Music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B5B86-2B46-4F55-9314-4250D74FB888}"/>
              </a:ext>
            </a:extLst>
          </p:cNvPr>
          <p:cNvSpPr txBox="1"/>
          <p:nvPr/>
        </p:nvSpPr>
        <p:spPr>
          <a:xfrm>
            <a:off x="10139721" y="6184610"/>
            <a:ext cx="2051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>
                <a:solidFill>
                  <a:schemeClr val="bg1"/>
                </a:solidFill>
                <a:latin typeface="+mj-lt"/>
              </a:rPr>
              <a:t>Fashion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6C397-91E8-4A5C-A081-5322EAE4B91D}"/>
              </a:ext>
            </a:extLst>
          </p:cNvPr>
          <p:cNvSpPr txBox="1"/>
          <p:nvPr/>
        </p:nvSpPr>
        <p:spPr>
          <a:xfrm>
            <a:off x="92527" y="52366"/>
            <a:ext cx="2051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j-lt"/>
              </a:rPr>
              <a:t>Politics</a:t>
            </a:r>
            <a:endParaRPr lang="en-GB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9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CA72D7-B635-4877-9283-DC8893CD5B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01" y="335666"/>
            <a:ext cx="11638398" cy="6273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32162-67EF-4A8C-B6C6-969C23E73944}"/>
              </a:ext>
            </a:extLst>
          </p:cNvPr>
          <p:cNvSpPr txBox="1"/>
          <p:nvPr/>
        </p:nvSpPr>
        <p:spPr>
          <a:xfrm>
            <a:off x="329824" y="5633726"/>
            <a:ext cx="6100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+mj-lt"/>
              </a:rPr>
              <a:t>'Looking-glass self'</a:t>
            </a:r>
          </a:p>
        </p:txBody>
      </p:sp>
    </p:spTree>
    <p:extLst>
      <p:ext uri="{BB962C8B-B14F-4D97-AF65-F5344CB8AC3E}">
        <p14:creationId xmlns:p14="http://schemas.microsoft.com/office/powerpoint/2010/main" val="96412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1942218" y="2274838"/>
            <a:ext cx="8307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400" kern="1400" dirty="0">
                <a:solidFill>
                  <a:srgbClr val="C00000"/>
                </a:solidFill>
                <a:latin typeface="+mj-lt"/>
              </a:rPr>
              <a:t>Risk</a:t>
            </a:r>
            <a:r>
              <a:rPr lang="en-GB" sz="12000" kern="1400" dirty="0">
                <a:solidFill>
                  <a:srgbClr val="434343"/>
                </a:solidFill>
                <a:latin typeface="+mj-lt"/>
              </a:rPr>
              <a:t>-</a:t>
            </a:r>
            <a:r>
              <a:rPr lang="en-GB" sz="14400" kern="1400" dirty="0">
                <a:solidFill>
                  <a:srgbClr val="C00000"/>
                </a:solidFill>
                <a:latin typeface="+mj-lt"/>
              </a:rPr>
              <a:t>taking</a:t>
            </a:r>
            <a:endParaRPr lang="en-GB" sz="3200" kern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49AEB-101C-4ECA-A288-6A2AF358A90F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7007B-FE58-4141-8BB8-7C4481C9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5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B9B930-26CD-412E-BEB3-E4AD829BE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801" y="335664"/>
            <a:ext cx="11638398" cy="627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2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F213F6-4734-40B8-923E-1E3E060A511C}"/>
              </a:ext>
            </a:extLst>
          </p:cNvPr>
          <p:cNvSpPr txBox="1"/>
          <p:nvPr/>
        </p:nvSpPr>
        <p:spPr>
          <a:xfrm>
            <a:off x="262494" y="222807"/>
            <a:ext cx="369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Stoplight Task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E63883-278C-4A61-A126-2D1E8A699A8A}"/>
              </a:ext>
            </a:extLst>
          </p:cNvPr>
          <p:cNvCxnSpPr>
            <a:cxnSpLocks/>
          </p:cNvCxnSpPr>
          <p:nvPr/>
        </p:nvCxnSpPr>
        <p:spPr>
          <a:xfrm>
            <a:off x="524933" y="4577080"/>
            <a:ext cx="11023600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068625-E835-4DAA-A338-A91B130F54CD}"/>
              </a:ext>
            </a:extLst>
          </p:cNvPr>
          <p:cNvSpPr/>
          <p:nvPr/>
        </p:nvSpPr>
        <p:spPr>
          <a:xfrm>
            <a:off x="3792219" y="2807547"/>
            <a:ext cx="508000" cy="137159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48174F-59E0-4FC1-BFB9-7DC54A19240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4046219" y="4179138"/>
            <a:ext cx="0" cy="39794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A163EAD-6049-460A-ADB8-6FDCDEB469FE}"/>
              </a:ext>
            </a:extLst>
          </p:cNvPr>
          <p:cNvSpPr/>
          <p:nvPr/>
        </p:nvSpPr>
        <p:spPr>
          <a:xfrm>
            <a:off x="3893820" y="3747348"/>
            <a:ext cx="330200" cy="3302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2385DD-5C95-4F82-96DA-E46DFBD65D30}"/>
              </a:ext>
            </a:extLst>
          </p:cNvPr>
          <p:cNvSpPr/>
          <p:nvPr/>
        </p:nvSpPr>
        <p:spPr>
          <a:xfrm>
            <a:off x="3893820" y="3336720"/>
            <a:ext cx="330200" cy="3302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F719D6-9408-496A-BC02-FACF93C9EA09}"/>
              </a:ext>
            </a:extLst>
          </p:cNvPr>
          <p:cNvSpPr/>
          <p:nvPr/>
        </p:nvSpPr>
        <p:spPr>
          <a:xfrm>
            <a:off x="3893820" y="2926093"/>
            <a:ext cx="330200" cy="330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86A337-BB29-4633-8006-8706A50BD4BE}"/>
              </a:ext>
            </a:extLst>
          </p:cNvPr>
          <p:cNvSpPr/>
          <p:nvPr/>
        </p:nvSpPr>
        <p:spPr>
          <a:xfrm>
            <a:off x="6772485" y="2807547"/>
            <a:ext cx="508000" cy="137159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704593-0CD4-43FB-A278-196821F66918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026485" y="4179138"/>
            <a:ext cx="0" cy="39794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DE39867-1637-4474-843B-DBEE43211A67}"/>
              </a:ext>
            </a:extLst>
          </p:cNvPr>
          <p:cNvSpPr/>
          <p:nvPr/>
        </p:nvSpPr>
        <p:spPr>
          <a:xfrm>
            <a:off x="6874086" y="3747348"/>
            <a:ext cx="330200" cy="3302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DF7DB0-75BF-47B2-8F63-A8721A901F31}"/>
              </a:ext>
            </a:extLst>
          </p:cNvPr>
          <p:cNvSpPr/>
          <p:nvPr/>
        </p:nvSpPr>
        <p:spPr>
          <a:xfrm>
            <a:off x="6874086" y="3336720"/>
            <a:ext cx="330200" cy="3302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0CDEBE-6E7A-4DBB-96B8-58B7690964E6}"/>
              </a:ext>
            </a:extLst>
          </p:cNvPr>
          <p:cNvSpPr/>
          <p:nvPr/>
        </p:nvSpPr>
        <p:spPr>
          <a:xfrm>
            <a:off x="6874086" y="2926093"/>
            <a:ext cx="330200" cy="330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E61F68B-112E-41FA-B703-418E37BCF434}"/>
              </a:ext>
            </a:extLst>
          </p:cNvPr>
          <p:cNvSpPr/>
          <p:nvPr/>
        </p:nvSpPr>
        <p:spPr>
          <a:xfrm>
            <a:off x="9828951" y="2807547"/>
            <a:ext cx="508000" cy="137159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7398B4-4913-4182-807E-7114E5BAFDDE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10082951" y="4179138"/>
            <a:ext cx="0" cy="39794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B9B26A8-B7B3-45CB-99A6-33F6720829B1}"/>
              </a:ext>
            </a:extLst>
          </p:cNvPr>
          <p:cNvSpPr/>
          <p:nvPr/>
        </p:nvSpPr>
        <p:spPr>
          <a:xfrm>
            <a:off x="9930552" y="3747348"/>
            <a:ext cx="330200" cy="3302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A28690-A43D-4EEE-A047-630E95328F85}"/>
              </a:ext>
            </a:extLst>
          </p:cNvPr>
          <p:cNvSpPr/>
          <p:nvPr/>
        </p:nvSpPr>
        <p:spPr>
          <a:xfrm>
            <a:off x="9930552" y="3336720"/>
            <a:ext cx="330200" cy="3302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0331DF-110E-4A44-972B-C1E5FF284750}"/>
              </a:ext>
            </a:extLst>
          </p:cNvPr>
          <p:cNvSpPr/>
          <p:nvPr/>
        </p:nvSpPr>
        <p:spPr>
          <a:xfrm>
            <a:off x="9930552" y="2926093"/>
            <a:ext cx="330200" cy="330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 descr="Car">
            <a:extLst>
              <a:ext uri="{FF2B5EF4-FFF2-40B4-BE49-F238E27FC236}">
                <a16:creationId xmlns:a16="http://schemas.microsoft.com/office/drawing/2014/main" id="{328D0FB0-7D01-4C28-A727-9AA7AABFF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3352" y="3608497"/>
            <a:ext cx="1271691" cy="1271691"/>
          </a:xfrm>
          <a:prstGeom prst="rect">
            <a:avLst/>
          </a:prstGeom>
        </p:spPr>
      </p:pic>
      <p:pic>
        <p:nvPicPr>
          <p:cNvPr id="24" name="Graphic 23" descr="Flag">
            <a:extLst>
              <a:ext uri="{FF2B5EF4-FFF2-40B4-BE49-F238E27FC236}">
                <a16:creationId xmlns:a16="http://schemas.microsoft.com/office/drawing/2014/main" id="{9E586A71-7D01-4705-8F2A-CF4E3D0C0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00460" y="3747348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D1CDB5-2FAF-4611-9D10-38D46490297A}"/>
              </a:ext>
            </a:extLst>
          </p:cNvPr>
          <p:cNvSpPr txBox="1"/>
          <p:nvPr/>
        </p:nvSpPr>
        <p:spPr>
          <a:xfrm>
            <a:off x="5684786" y="6330824"/>
            <a:ext cx="6524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>
                <a:latin typeface="+mj-lt"/>
              </a:rPr>
              <a:t>Chein, J., Albert, D., O’Brien, L., </a:t>
            </a:r>
            <a:r>
              <a:rPr lang="en-GB" sz="1200" dirty="0" err="1">
                <a:latin typeface="+mj-lt"/>
              </a:rPr>
              <a:t>Uckert</a:t>
            </a:r>
            <a:r>
              <a:rPr lang="en-GB" sz="1200" dirty="0">
                <a:latin typeface="+mj-lt"/>
              </a:rPr>
              <a:t>, K., Steinberg, L. (2011). Peers increase adolescent risk taking by </a:t>
            </a:r>
            <a:br>
              <a:rPr lang="en-GB" sz="1200" dirty="0">
                <a:latin typeface="+mj-lt"/>
              </a:rPr>
            </a:br>
            <a:r>
              <a:rPr lang="en-GB" sz="1200" dirty="0">
                <a:latin typeface="+mj-lt"/>
              </a:rPr>
              <a:t>enhancing activity in the brain’s reward circuitry. Developmental Science, 14, F1–F10. </a:t>
            </a:r>
          </a:p>
        </p:txBody>
      </p:sp>
    </p:spTree>
    <p:extLst>
      <p:ext uri="{BB962C8B-B14F-4D97-AF65-F5344CB8AC3E}">
        <p14:creationId xmlns:p14="http://schemas.microsoft.com/office/powerpoint/2010/main" val="119479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CB6999-F851-43A0-8900-B1C4EDA837B2}"/>
              </a:ext>
            </a:extLst>
          </p:cNvPr>
          <p:cNvCxnSpPr>
            <a:cxnSpLocks/>
          </p:cNvCxnSpPr>
          <p:nvPr/>
        </p:nvCxnSpPr>
        <p:spPr>
          <a:xfrm>
            <a:off x="296333" y="4577080"/>
            <a:ext cx="1137750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4574F7F-F194-469B-8633-C18EB1E27FD8}"/>
              </a:ext>
            </a:extLst>
          </p:cNvPr>
          <p:cNvSpPr/>
          <p:nvPr/>
        </p:nvSpPr>
        <p:spPr>
          <a:xfrm>
            <a:off x="7160258" y="1128625"/>
            <a:ext cx="1092201" cy="294892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155C6-A67C-49BD-A73E-4685DA4E3243}"/>
              </a:ext>
            </a:extLst>
          </p:cNvPr>
          <p:cNvCxnSpPr>
            <a:cxnSpLocks/>
          </p:cNvCxnSpPr>
          <p:nvPr/>
        </p:nvCxnSpPr>
        <p:spPr>
          <a:xfrm>
            <a:off x="7698739" y="4077548"/>
            <a:ext cx="0" cy="499532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48B5AA29-1A6D-4660-AAA3-331E56A0B2ED}"/>
              </a:ext>
            </a:extLst>
          </p:cNvPr>
          <p:cNvSpPr/>
          <p:nvPr/>
        </p:nvSpPr>
        <p:spPr>
          <a:xfrm>
            <a:off x="7351392" y="3088957"/>
            <a:ext cx="709931" cy="70993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E19C07-C2DA-48CA-B36A-2B133236D07E}"/>
              </a:ext>
            </a:extLst>
          </p:cNvPr>
          <p:cNvSpPr/>
          <p:nvPr/>
        </p:nvSpPr>
        <p:spPr>
          <a:xfrm>
            <a:off x="7351392" y="2227110"/>
            <a:ext cx="709931" cy="709931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0E5D831-A201-4365-9837-DCB9ED94AB90}"/>
              </a:ext>
            </a:extLst>
          </p:cNvPr>
          <p:cNvSpPr/>
          <p:nvPr/>
        </p:nvSpPr>
        <p:spPr>
          <a:xfrm>
            <a:off x="7351392" y="1365262"/>
            <a:ext cx="709931" cy="709931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F0D9910-ACC6-428B-A6D3-BA32CC2A4BA8}"/>
              </a:ext>
            </a:extLst>
          </p:cNvPr>
          <p:cNvSpPr/>
          <p:nvPr/>
        </p:nvSpPr>
        <p:spPr>
          <a:xfrm>
            <a:off x="7351392" y="2227379"/>
            <a:ext cx="709931" cy="70993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21ED55-5409-4AB4-A754-1FEE67078748}"/>
              </a:ext>
            </a:extLst>
          </p:cNvPr>
          <p:cNvSpPr txBox="1"/>
          <p:nvPr/>
        </p:nvSpPr>
        <p:spPr>
          <a:xfrm>
            <a:off x="5031743" y="2413428"/>
            <a:ext cx="44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atin typeface="+mj-lt"/>
              </a:rPr>
              <a:t>?</a:t>
            </a:r>
            <a:endParaRPr lang="en-GB" sz="6600" dirty="0">
              <a:latin typeface="+mj-l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8C73140-56CC-42D9-AC0C-D31C78BF0D44}"/>
              </a:ext>
            </a:extLst>
          </p:cNvPr>
          <p:cNvSpPr/>
          <p:nvPr/>
        </p:nvSpPr>
        <p:spPr>
          <a:xfrm>
            <a:off x="7351392" y="2227379"/>
            <a:ext cx="709931" cy="709931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08C51C-AC97-40B7-A54C-F0B7A5A2D7B3}"/>
              </a:ext>
            </a:extLst>
          </p:cNvPr>
          <p:cNvSpPr/>
          <p:nvPr/>
        </p:nvSpPr>
        <p:spPr>
          <a:xfrm>
            <a:off x="7351392" y="3089754"/>
            <a:ext cx="709931" cy="709931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F754E6-93FE-4030-A376-F3FFF0EF6721}"/>
              </a:ext>
            </a:extLst>
          </p:cNvPr>
          <p:cNvSpPr/>
          <p:nvPr/>
        </p:nvSpPr>
        <p:spPr>
          <a:xfrm>
            <a:off x="7351392" y="1364465"/>
            <a:ext cx="709931" cy="70993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Graphic 35" descr="Car">
            <a:extLst>
              <a:ext uri="{FF2B5EF4-FFF2-40B4-BE49-F238E27FC236}">
                <a16:creationId xmlns:a16="http://schemas.microsoft.com/office/drawing/2014/main" id="{703071F2-F57D-47F6-B9BA-7FA91E38E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373" y="3108116"/>
            <a:ext cx="1938864" cy="1938864"/>
          </a:xfrm>
          <a:prstGeom prst="rect">
            <a:avLst/>
          </a:prstGeom>
        </p:spPr>
      </p:pic>
      <p:pic>
        <p:nvPicPr>
          <p:cNvPr id="37" name="Graphic 36" descr="Fire">
            <a:extLst>
              <a:ext uri="{FF2B5EF4-FFF2-40B4-BE49-F238E27FC236}">
                <a16:creationId xmlns:a16="http://schemas.microsoft.com/office/drawing/2014/main" id="{1B454CC3-F52D-4B56-A6C3-4F809CEFE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07212" y="2463131"/>
            <a:ext cx="1630680" cy="1630680"/>
          </a:xfrm>
          <a:prstGeom prst="rect">
            <a:avLst/>
          </a:prstGeom>
        </p:spPr>
      </p:pic>
      <p:pic>
        <p:nvPicPr>
          <p:cNvPr id="38" name="Graphic 37" descr="Sad Face with No Fill">
            <a:extLst>
              <a:ext uri="{FF2B5EF4-FFF2-40B4-BE49-F238E27FC236}">
                <a16:creationId xmlns:a16="http://schemas.microsoft.com/office/drawing/2014/main" id="{2128D1BF-C9FE-4705-B018-DB3D472EC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65352" y="14877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4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25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53 -4.44444E-6 L 0.7237 -4.44444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7194 -4.44444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C087A85-D9C6-4CA3-A67B-7DEEBA1B1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687612"/>
              </p:ext>
            </p:extLst>
          </p:nvPr>
        </p:nvGraphicFramePr>
        <p:xfrm>
          <a:off x="346710" y="175260"/>
          <a:ext cx="11498580" cy="6507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B1BC855-0AD7-47F3-9BE9-646972BA12E3}"/>
              </a:ext>
            </a:extLst>
          </p:cNvPr>
          <p:cNvSpPr txBox="1"/>
          <p:nvPr/>
        </p:nvSpPr>
        <p:spPr>
          <a:xfrm>
            <a:off x="-162309" y="6604446"/>
            <a:ext cx="12418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100" dirty="0">
                <a:latin typeface="+mj-lt"/>
              </a:rPr>
              <a:t>Graph based on data from Chein, J., Albert, D., O’Brien, L., </a:t>
            </a:r>
            <a:r>
              <a:rPr lang="en-GB" sz="1100" dirty="0" err="1">
                <a:latin typeface="+mj-lt"/>
              </a:rPr>
              <a:t>Uckert</a:t>
            </a:r>
            <a:r>
              <a:rPr lang="en-GB" sz="1100" dirty="0">
                <a:latin typeface="+mj-lt"/>
              </a:rPr>
              <a:t>, K., Steinberg, L. (2011). Peers increase adolescent risk taking by enhancing activity in the brain’s reward circuitry. Developmental Science, 14, F1–F10. </a:t>
            </a:r>
          </a:p>
        </p:txBody>
      </p:sp>
    </p:spTree>
    <p:extLst>
      <p:ext uri="{BB962C8B-B14F-4D97-AF65-F5344CB8AC3E}">
        <p14:creationId xmlns:p14="http://schemas.microsoft.com/office/powerpoint/2010/main" val="222482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Chart bld="series"/>
        </p:bldSub>
      </p:bldGraphic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DD97B0-01E2-457A-AF6F-FC43FD5EA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41" t="12615" r="14110" b="9157"/>
          <a:stretch/>
        </p:blipFill>
        <p:spPr>
          <a:xfrm>
            <a:off x="6835816" y="1218170"/>
            <a:ext cx="3274669" cy="4842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7BF7B-4EC3-4D87-84C7-3C954B2B55CE}"/>
              </a:ext>
            </a:extLst>
          </p:cNvPr>
          <p:cNvSpPr/>
          <p:nvPr/>
        </p:nvSpPr>
        <p:spPr>
          <a:xfrm>
            <a:off x="1921177" y="1329478"/>
            <a:ext cx="479213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0" kern="1400" dirty="0">
                <a:solidFill>
                  <a:srgbClr val="C00000"/>
                </a:solidFill>
                <a:latin typeface="+mj-lt"/>
              </a:rPr>
              <a:t>Balloon</a:t>
            </a:r>
            <a:r>
              <a:rPr lang="en-GB" sz="28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F055B-ABAF-4931-BA02-D7B290778455}"/>
              </a:ext>
            </a:extLst>
          </p:cNvPr>
          <p:cNvSpPr/>
          <p:nvPr/>
        </p:nvSpPr>
        <p:spPr>
          <a:xfrm>
            <a:off x="3692487" y="2737685"/>
            <a:ext cx="30671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000" kern="1400" dirty="0">
                <a:solidFill>
                  <a:srgbClr val="434343"/>
                </a:solidFill>
                <a:latin typeface="+mj-lt"/>
              </a:rPr>
              <a:t>game </a:t>
            </a:r>
            <a:r>
              <a:rPr lang="en-GB" sz="24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234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F3EB174-8C57-4660-BC66-8720BAC9B31C}"/>
              </a:ext>
            </a:extLst>
          </p:cNvPr>
          <p:cNvSpPr txBox="1"/>
          <p:nvPr/>
        </p:nvSpPr>
        <p:spPr>
          <a:xfrm>
            <a:off x="115838" y="6136305"/>
            <a:ext cx="573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</a:rPr>
              <a:t>Chein, J., Albert, D., O’Brien, L., </a:t>
            </a:r>
            <a:r>
              <a:rPr lang="en-GB" sz="1200" dirty="0" err="1">
                <a:latin typeface="+mj-lt"/>
              </a:rPr>
              <a:t>Uckert</a:t>
            </a:r>
            <a:r>
              <a:rPr lang="en-GB" sz="1200" dirty="0">
                <a:latin typeface="+mj-lt"/>
              </a:rPr>
              <a:t>, K., Steinberg, L. (2011). </a:t>
            </a:r>
            <a:br>
              <a:rPr lang="en-GB" sz="1200" dirty="0">
                <a:latin typeface="+mj-lt"/>
              </a:rPr>
            </a:br>
            <a:r>
              <a:rPr lang="en-GB" sz="1200" dirty="0">
                <a:latin typeface="+mj-lt"/>
              </a:rPr>
              <a:t>Peers increase adolescent risk taking by enhancing activity in the brain’s reward circuitry. Developmental Science, 14, F1–F10.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61B3E5-1245-455C-8D93-E6B9255B3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253" y="1166084"/>
            <a:ext cx="5730909" cy="4149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800770-0C16-4265-9F04-199435BE3065}"/>
              </a:ext>
            </a:extLst>
          </p:cNvPr>
          <p:cNvSpPr txBox="1"/>
          <p:nvPr/>
        </p:nvSpPr>
        <p:spPr>
          <a:xfrm>
            <a:off x="365091" y="335087"/>
            <a:ext cx="369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Brain Activity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E908D3-BAC8-45FD-9488-0C92EECA535F}"/>
              </a:ext>
            </a:extLst>
          </p:cNvPr>
          <p:cNvSpPr txBox="1"/>
          <p:nvPr/>
        </p:nvSpPr>
        <p:spPr>
          <a:xfrm>
            <a:off x="6768676" y="6320971"/>
            <a:ext cx="5307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+mj-lt"/>
              </a:rPr>
              <a:t>Image credit: Richard Watts, PhD, University of Vermont and Fair Neuroimaging Lab, Oregon Health and Science University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02850-9ED8-412F-AFB7-E39D143EFB49}"/>
              </a:ext>
            </a:extLst>
          </p:cNvPr>
          <p:cNvSpPr txBox="1"/>
          <p:nvPr/>
        </p:nvSpPr>
        <p:spPr>
          <a:xfrm>
            <a:off x="299721" y="1817614"/>
            <a:ext cx="51339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434343"/>
                </a:solidFill>
                <a:latin typeface="+mj-lt"/>
              </a:rPr>
              <a:t>Brain regions involved in </a:t>
            </a:r>
            <a:br>
              <a:rPr lang="en-GB" sz="3200" dirty="0">
                <a:solidFill>
                  <a:srgbClr val="434343"/>
                </a:solidFill>
                <a:latin typeface="+mj-lt"/>
              </a:rPr>
            </a:br>
            <a:r>
              <a:rPr lang="en-GB" sz="3200" dirty="0">
                <a:solidFill>
                  <a:srgbClr val="434343"/>
                </a:solidFill>
                <a:latin typeface="+mj-lt"/>
              </a:rPr>
              <a:t>risk-taking are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more activated </a:t>
            </a:r>
            <a:r>
              <a:rPr lang="en-GB" sz="3200" dirty="0">
                <a:solidFill>
                  <a:srgbClr val="434343"/>
                </a:solidFill>
                <a:latin typeface="+mj-lt"/>
              </a:rPr>
              <a:t>in teenagers when they are with their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friends, </a:t>
            </a:r>
            <a:r>
              <a:rPr lang="en-GB" sz="3200" dirty="0">
                <a:solidFill>
                  <a:srgbClr val="434343"/>
                </a:solidFill>
                <a:latin typeface="+mj-lt"/>
              </a:rPr>
              <a:t>than alone</a:t>
            </a:r>
            <a:endParaRPr lang="en-GB" sz="3200" b="1" dirty="0">
              <a:solidFill>
                <a:srgbClr val="434343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D14E9-80E0-4F49-A1A5-6B606148139C}"/>
              </a:ext>
            </a:extLst>
          </p:cNvPr>
          <p:cNvSpPr txBox="1"/>
          <p:nvPr/>
        </p:nvSpPr>
        <p:spPr>
          <a:xfrm>
            <a:off x="299721" y="4531247"/>
            <a:ext cx="6016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434343"/>
                </a:solidFill>
                <a:latin typeface="+mj-lt"/>
              </a:rPr>
              <a:t>This effect is </a:t>
            </a:r>
            <a:r>
              <a:rPr lang="en-GB" sz="3200" dirty="0">
                <a:solidFill>
                  <a:srgbClr val="C00000"/>
                </a:solidFill>
                <a:latin typeface="+mj-lt"/>
              </a:rPr>
              <a:t>not seen </a:t>
            </a:r>
            <a:r>
              <a:rPr lang="en-GB" sz="3200" dirty="0">
                <a:solidFill>
                  <a:srgbClr val="434343"/>
                </a:solidFill>
                <a:latin typeface="+mj-lt"/>
              </a:rPr>
              <a:t>in adults</a:t>
            </a:r>
            <a:endParaRPr lang="en-GB" sz="3200" b="1" dirty="0">
              <a:solidFill>
                <a:srgbClr val="43434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893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680Movie3">
            <a:hlinkClick r:id="" action="ppaction://media"/>
            <a:extLst>
              <a:ext uri="{FF2B5EF4-FFF2-40B4-BE49-F238E27FC236}">
                <a16:creationId xmlns:a16="http://schemas.microsoft.com/office/drawing/2014/main" id="{983C8199-BAB0-4AF6-9A3F-42EBB73290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2075" y="1379452"/>
            <a:ext cx="5019045" cy="3764283"/>
          </a:xfrm>
          <a:prstGeom prst="rect">
            <a:avLst/>
          </a:prstGeom>
        </p:spPr>
      </p:pic>
      <p:pic>
        <p:nvPicPr>
          <p:cNvPr id="3" name="02680Movie4">
            <a:hlinkClick r:id="" action="ppaction://media"/>
            <a:extLst>
              <a:ext uri="{FF2B5EF4-FFF2-40B4-BE49-F238E27FC236}">
                <a16:creationId xmlns:a16="http://schemas.microsoft.com/office/drawing/2014/main" id="{28D262F1-F558-4900-9E23-761D205BE0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21121" y="1379451"/>
            <a:ext cx="5019046" cy="3764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3E1663-46DD-47F7-840E-CAC6B08D4016}"/>
              </a:ext>
            </a:extLst>
          </p:cNvPr>
          <p:cNvSpPr txBox="1"/>
          <p:nvPr/>
        </p:nvSpPr>
        <p:spPr>
          <a:xfrm>
            <a:off x="3672840" y="6044815"/>
            <a:ext cx="839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>
                <a:latin typeface="+mj-lt"/>
              </a:rPr>
              <a:t>Gogtay</a:t>
            </a:r>
            <a:r>
              <a:rPr lang="en-GB" sz="1200" dirty="0">
                <a:latin typeface="+mj-lt"/>
              </a:rPr>
              <a:t>, N., </a:t>
            </a:r>
            <a:r>
              <a:rPr lang="en-GB" sz="1200" dirty="0" err="1">
                <a:latin typeface="+mj-lt"/>
              </a:rPr>
              <a:t>Giedd</a:t>
            </a:r>
            <a:r>
              <a:rPr lang="en-GB" sz="1200" dirty="0">
                <a:latin typeface="+mj-lt"/>
              </a:rPr>
              <a:t>, J.N., Lusk, L., Hayashi, K.M., Greenstein, D., </a:t>
            </a:r>
            <a:r>
              <a:rPr lang="en-GB" sz="1200" dirty="0" err="1">
                <a:latin typeface="+mj-lt"/>
              </a:rPr>
              <a:t>Vaituzis</a:t>
            </a:r>
            <a:r>
              <a:rPr lang="en-GB" sz="1200" dirty="0">
                <a:latin typeface="+mj-lt"/>
              </a:rPr>
              <a:t>, A.C., et al. (2004). Dynamic mapping of human cortical </a:t>
            </a:r>
            <a:br>
              <a:rPr lang="en-GB" sz="1200" dirty="0">
                <a:latin typeface="+mj-lt"/>
              </a:rPr>
            </a:br>
            <a:r>
              <a:rPr lang="en-GB" sz="1200" dirty="0">
                <a:latin typeface="+mj-lt"/>
              </a:rPr>
              <a:t>development during childhood through early adulthood. Proceedings of the National Academy of Sciences USA, 101, 8174– 8179. </a:t>
            </a:r>
            <a:br>
              <a:rPr lang="en-GB" sz="1200" dirty="0">
                <a:latin typeface="+mj-lt"/>
              </a:rPr>
            </a:br>
            <a:r>
              <a:rPr lang="en-GB" sz="1200">
                <a:latin typeface="+mj-lt"/>
              </a:rPr>
              <a:t>Copyright 2004. </a:t>
            </a:r>
            <a:r>
              <a:rPr lang="en-GB" sz="1200" dirty="0">
                <a:latin typeface="+mj-lt"/>
              </a:rPr>
              <a:t>National Academy of Sciences.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B3B03-422C-4BC5-ACB9-CE94C31E7508}"/>
              </a:ext>
            </a:extLst>
          </p:cNvPr>
          <p:cNvSpPr txBox="1"/>
          <p:nvPr/>
        </p:nvSpPr>
        <p:spPr>
          <a:xfrm>
            <a:off x="238936" y="1378665"/>
            <a:ext cx="1025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Front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8783E-16A5-4509-89C3-51DA6F76E189}"/>
              </a:ext>
            </a:extLst>
          </p:cNvPr>
          <p:cNvSpPr txBox="1"/>
          <p:nvPr/>
        </p:nvSpPr>
        <p:spPr>
          <a:xfrm>
            <a:off x="342900" y="4620515"/>
            <a:ext cx="922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Back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418E3-2771-49D3-B0AE-861AF67377A3}"/>
              </a:ext>
            </a:extLst>
          </p:cNvPr>
          <p:cNvSpPr txBox="1"/>
          <p:nvPr/>
        </p:nvSpPr>
        <p:spPr>
          <a:xfrm>
            <a:off x="2747095" y="5143735"/>
            <a:ext cx="2115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From above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3E4B6-3332-4954-AA4C-BFD4CAC65459}"/>
              </a:ext>
            </a:extLst>
          </p:cNvPr>
          <p:cNvSpPr txBox="1"/>
          <p:nvPr/>
        </p:nvSpPr>
        <p:spPr>
          <a:xfrm>
            <a:off x="7766140" y="5143735"/>
            <a:ext cx="2115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From below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F194B-1F1E-47EE-B44E-A9FCCA60490B}"/>
              </a:ext>
            </a:extLst>
          </p:cNvPr>
          <p:cNvSpPr txBox="1"/>
          <p:nvPr/>
        </p:nvSpPr>
        <p:spPr>
          <a:xfrm>
            <a:off x="365091" y="335087"/>
            <a:ext cx="580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Brain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34761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363421" y="345194"/>
            <a:ext cx="5503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0" kern="1400" dirty="0">
                <a:solidFill>
                  <a:srgbClr val="C00000"/>
                </a:solidFill>
                <a:latin typeface="+mj-lt"/>
              </a:rPr>
              <a:t>Contents: </a:t>
            </a:r>
            <a:r>
              <a:rPr lang="en-GB" sz="28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33AEB1-ECC3-455A-80F6-D8AE7AC60B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085" y="3594604"/>
            <a:ext cx="3077227" cy="28305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CE4BD1-F864-4E24-A782-003F7602DF66}"/>
              </a:ext>
            </a:extLst>
          </p:cNvPr>
          <p:cNvSpPr/>
          <p:nvPr/>
        </p:nvSpPr>
        <p:spPr>
          <a:xfrm>
            <a:off x="744421" y="2105414"/>
            <a:ext cx="8285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4400" kern="1400" dirty="0">
                <a:solidFill>
                  <a:srgbClr val="434343"/>
                </a:solidFill>
                <a:latin typeface="+mj-lt"/>
              </a:rPr>
              <a:t>The </a:t>
            </a:r>
            <a:r>
              <a:rPr lang="en-GB" sz="4400" kern="1400" dirty="0">
                <a:solidFill>
                  <a:srgbClr val="C00000"/>
                </a:solidFill>
                <a:latin typeface="+mj-lt"/>
              </a:rPr>
              <a:t>Developing</a:t>
            </a:r>
            <a:r>
              <a:rPr lang="en-GB" sz="4400" kern="1400" dirty="0">
                <a:solidFill>
                  <a:srgbClr val="434343"/>
                </a:solidFill>
                <a:latin typeface="+mj-lt"/>
              </a:rPr>
              <a:t> Brain</a:t>
            </a:r>
            <a:r>
              <a:rPr lang="en-GB" sz="1200" kern="1400" dirty="0">
                <a:solidFill>
                  <a:srgbClr val="434343"/>
                </a:solidFill>
                <a:latin typeface="+mj-lt"/>
              </a:rPr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A57D3D-2242-43A4-AD62-C33F686039DD}"/>
              </a:ext>
            </a:extLst>
          </p:cNvPr>
          <p:cNvSpPr/>
          <p:nvPr/>
        </p:nvSpPr>
        <p:spPr>
          <a:xfrm>
            <a:off x="744421" y="3493899"/>
            <a:ext cx="8285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spcAft>
                <a:spcPts val="60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GB" sz="4400" kern="1400" dirty="0">
                <a:solidFill>
                  <a:srgbClr val="C00000"/>
                </a:solidFill>
                <a:latin typeface="+mj-lt"/>
              </a:rPr>
              <a:t>Sense</a:t>
            </a:r>
            <a:r>
              <a:rPr lang="en-GB" sz="4400" kern="1400" dirty="0">
                <a:solidFill>
                  <a:srgbClr val="434343"/>
                </a:solidFill>
                <a:latin typeface="+mj-lt"/>
              </a:rPr>
              <a:t> of </a:t>
            </a:r>
            <a:r>
              <a:rPr lang="en-GB" sz="4400" kern="1400" dirty="0">
                <a:solidFill>
                  <a:srgbClr val="C00000"/>
                </a:solidFill>
                <a:latin typeface="+mj-lt"/>
              </a:rPr>
              <a:t>Self</a:t>
            </a:r>
            <a:endParaRPr lang="en-GB" sz="1200" kern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B7DB95-461C-4B03-A3DA-D1D33C473B54}"/>
              </a:ext>
            </a:extLst>
          </p:cNvPr>
          <p:cNvSpPr/>
          <p:nvPr/>
        </p:nvSpPr>
        <p:spPr>
          <a:xfrm>
            <a:off x="744420" y="4882384"/>
            <a:ext cx="8285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indent="-1143000">
              <a:spcAft>
                <a:spcPts val="600"/>
              </a:spcAft>
              <a:buClr>
                <a:srgbClr val="434343"/>
              </a:buClr>
              <a:buFont typeface="Arial" panose="020B0604020202020204" pitchFamily="34" charset="0"/>
              <a:buChar char="•"/>
            </a:pPr>
            <a:r>
              <a:rPr lang="en-GB" sz="4400" kern="1400" dirty="0">
                <a:solidFill>
                  <a:srgbClr val="C00000"/>
                </a:solidFill>
                <a:latin typeface="+mj-lt"/>
              </a:rPr>
              <a:t>Risk</a:t>
            </a:r>
            <a:r>
              <a:rPr lang="en-GB" sz="4400" kern="1400" dirty="0">
                <a:solidFill>
                  <a:srgbClr val="434343"/>
                </a:solidFill>
                <a:latin typeface="+mj-lt"/>
              </a:rPr>
              <a:t>-</a:t>
            </a:r>
            <a:r>
              <a:rPr lang="en-GB" sz="4400" kern="1400" dirty="0">
                <a:solidFill>
                  <a:srgbClr val="C00000"/>
                </a:solidFill>
                <a:latin typeface="+mj-lt"/>
              </a:rPr>
              <a:t>taking</a:t>
            </a:r>
            <a:endParaRPr lang="en-GB" sz="1200" kern="1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893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53AFB7-D8AA-4B74-8613-B293258A2FCB}"/>
              </a:ext>
            </a:extLst>
          </p:cNvPr>
          <p:cNvSpPr txBox="1"/>
          <p:nvPr/>
        </p:nvSpPr>
        <p:spPr>
          <a:xfrm>
            <a:off x="424769" y="173504"/>
            <a:ext cx="1141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Teenage Brain </a:t>
            </a:r>
            <a:r>
              <a:rPr lang="en-GB" sz="4800" dirty="0">
                <a:latin typeface="+mj-lt"/>
              </a:rPr>
              <a:t>- Take-home messages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02B50-60FD-43A7-AC18-A65C31BFEF4E}"/>
              </a:ext>
            </a:extLst>
          </p:cNvPr>
          <p:cNvSpPr txBox="1"/>
          <p:nvPr/>
        </p:nvSpPr>
        <p:spPr>
          <a:xfrm>
            <a:off x="387644" y="1111344"/>
            <a:ext cx="1141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The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teenage brain </a:t>
            </a:r>
            <a:r>
              <a:rPr lang="en-GB" sz="2400" dirty="0">
                <a:latin typeface="+mj-lt"/>
              </a:rPr>
              <a:t>is still developing in a number of ways including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refinement</a:t>
            </a:r>
            <a:r>
              <a:rPr lang="en-GB" sz="2400" dirty="0">
                <a:latin typeface="+mj-lt"/>
              </a:rPr>
              <a:t> through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synaptic pruning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E6D84B-B71E-4BFE-B1D3-B483D9BF59EF}"/>
              </a:ext>
            </a:extLst>
          </p:cNvPr>
          <p:cNvSpPr txBox="1"/>
          <p:nvPr/>
        </p:nvSpPr>
        <p:spPr>
          <a:xfrm>
            <a:off x="387644" y="2499942"/>
            <a:ext cx="1141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In our teenage years, we develop a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sense of self </a:t>
            </a:r>
            <a:r>
              <a:rPr lang="en-GB" sz="2400" dirty="0">
                <a:latin typeface="+mj-lt"/>
              </a:rPr>
              <a:t>and become more aware of how we are viewed by others </a:t>
            </a:r>
            <a:endParaRPr lang="en-GB" sz="2400" dirty="0">
              <a:solidFill>
                <a:srgbClr val="9E0B0F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16CDF0-DE27-408A-9F9C-41920478CDFC}"/>
              </a:ext>
            </a:extLst>
          </p:cNvPr>
          <p:cNvSpPr txBox="1"/>
          <p:nvPr/>
        </p:nvSpPr>
        <p:spPr>
          <a:xfrm>
            <a:off x="387644" y="3378908"/>
            <a:ext cx="1141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Teenagers are different from both children and adults when it comes to both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risk-taking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and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decision-making</a:t>
            </a:r>
            <a:endParaRPr lang="en-GB" sz="2400" b="1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C55CB-2FCA-436F-A3F7-FCD6FC3E555C}"/>
              </a:ext>
            </a:extLst>
          </p:cNvPr>
          <p:cNvSpPr txBox="1"/>
          <p:nvPr/>
        </p:nvSpPr>
        <p:spPr>
          <a:xfrm>
            <a:off x="387644" y="5052587"/>
            <a:ext cx="11416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We are all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individuals</a:t>
            </a:r>
            <a:r>
              <a:rPr lang="en-GB" sz="2400" dirty="0">
                <a:latin typeface="+mj-lt"/>
              </a:rPr>
              <a:t>! There is no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average</a:t>
            </a:r>
            <a:r>
              <a:rPr lang="en-GB" sz="2400" dirty="0">
                <a:latin typeface="+mj-lt"/>
              </a:rPr>
              <a:t> teenager! Our brains develop at different rates and can be influenced by many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genetic</a:t>
            </a:r>
            <a:r>
              <a:rPr lang="en-GB" sz="2400" dirty="0">
                <a:latin typeface="+mj-lt"/>
              </a:rPr>
              <a:t> and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environmental</a:t>
            </a:r>
            <a:r>
              <a:rPr lang="en-GB" sz="2400" b="1" dirty="0">
                <a:latin typeface="+mj-lt"/>
              </a:rPr>
              <a:t> </a:t>
            </a:r>
            <a:r>
              <a:rPr lang="en-GB" sz="2400" dirty="0">
                <a:latin typeface="+mj-lt"/>
              </a:rPr>
              <a:t>factors </a:t>
            </a:r>
            <a:endParaRPr lang="en-GB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9D98FA-AF5B-41E5-BA00-5CDEC73AB377}"/>
              </a:ext>
            </a:extLst>
          </p:cNvPr>
          <p:cNvSpPr txBox="1"/>
          <p:nvPr/>
        </p:nvSpPr>
        <p:spPr>
          <a:xfrm>
            <a:off x="387644" y="4383501"/>
            <a:ext cx="11416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+mj-lt"/>
              </a:rPr>
              <a:t>HOWEVER</a:t>
            </a:r>
            <a:endParaRPr lang="en-GB" sz="2800" b="1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65E38-C5A1-4AD9-A8CF-CC734CB449E1}"/>
              </a:ext>
            </a:extLst>
          </p:cNvPr>
          <p:cNvSpPr txBox="1"/>
          <p:nvPr/>
        </p:nvSpPr>
        <p:spPr>
          <a:xfrm>
            <a:off x="387644" y="5986798"/>
            <a:ext cx="1141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The development of the teenage brain is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remarkable</a:t>
            </a:r>
            <a:r>
              <a:rPr lang="en-GB" sz="2400" dirty="0">
                <a:latin typeface="+mj-lt"/>
              </a:rPr>
              <a:t>!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8D095-224E-48F8-8551-973B7AD8240F}"/>
              </a:ext>
            </a:extLst>
          </p:cNvPr>
          <p:cNvSpPr txBox="1"/>
          <p:nvPr/>
        </p:nvSpPr>
        <p:spPr>
          <a:xfrm>
            <a:off x="387644" y="1990309"/>
            <a:ext cx="1141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+mj-lt"/>
              </a:rPr>
              <a:t>Different parts of the brain develop at</a:t>
            </a:r>
            <a:r>
              <a:rPr lang="en-GB" sz="24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GB" sz="2400" b="1" dirty="0">
                <a:solidFill>
                  <a:srgbClr val="C00000"/>
                </a:solidFill>
                <a:latin typeface="+mj-lt"/>
              </a:rPr>
              <a:t>different rates</a:t>
            </a:r>
          </a:p>
        </p:txBody>
      </p:sp>
    </p:spTree>
    <p:extLst>
      <p:ext uri="{BB962C8B-B14F-4D97-AF65-F5344CB8AC3E}">
        <p14:creationId xmlns:p14="http://schemas.microsoft.com/office/powerpoint/2010/main" val="86120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DD97B0-01E2-457A-AF6F-FC43FD5EA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848" y="1317268"/>
            <a:ext cx="2956425" cy="42234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7BF7B-4EC3-4D87-84C7-3C954B2B55CE}"/>
              </a:ext>
            </a:extLst>
          </p:cNvPr>
          <p:cNvSpPr/>
          <p:nvPr/>
        </p:nvSpPr>
        <p:spPr>
          <a:xfrm>
            <a:off x="3812604" y="1329478"/>
            <a:ext cx="24629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0" kern="1400" dirty="0">
                <a:solidFill>
                  <a:srgbClr val="C00000"/>
                </a:solidFill>
                <a:latin typeface="+mj-lt"/>
              </a:rPr>
              <a:t>Egg</a:t>
            </a:r>
            <a:r>
              <a:rPr lang="en-GB" sz="28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BF055B-ABAF-4931-BA02-D7B290778455}"/>
              </a:ext>
            </a:extLst>
          </p:cNvPr>
          <p:cNvSpPr/>
          <p:nvPr/>
        </p:nvSpPr>
        <p:spPr>
          <a:xfrm>
            <a:off x="3304181" y="2737685"/>
            <a:ext cx="306712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000" kern="1400" dirty="0">
                <a:solidFill>
                  <a:srgbClr val="434343"/>
                </a:solidFill>
                <a:latin typeface="+mj-lt"/>
              </a:rPr>
              <a:t>game </a:t>
            </a:r>
            <a:r>
              <a:rPr lang="en-GB" sz="24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1988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779908" y="2644170"/>
            <a:ext cx="10632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9600" kern="1400" dirty="0">
                <a:solidFill>
                  <a:srgbClr val="434343"/>
                </a:solidFill>
                <a:latin typeface="+mj-lt"/>
              </a:rPr>
              <a:t>The</a:t>
            </a:r>
            <a:r>
              <a:rPr lang="en-GB" sz="9600" kern="1400" dirty="0">
                <a:solidFill>
                  <a:srgbClr val="C00000"/>
                </a:solidFill>
                <a:latin typeface="+mj-lt"/>
              </a:rPr>
              <a:t> Developing </a:t>
            </a:r>
            <a:r>
              <a:rPr lang="en-GB" sz="9600" kern="1400" dirty="0">
                <a:solidFill>
                  <a:srgbClr val="434343"/>
                </a:solidFill>
                <a:latin typeface="+mj-lt"/>
              </a:rPr>
              <a:t>Brain</a:t>
            </a:r>
            <a:r>
              <a:rPr lang="en-GB" sz="2000" kern="1400" dirty="0">
                <a:solidFill>
                  <a:srgbClr val="434343"/>
                </a:solidFill>
                <a:latin typeface="+mj-lt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49AEB-101C-4ECA-A288-6A2AF358A90F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7007B-FE58-4141-8BB8-7C4481C9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820844A-6587-4E52-B397-66E2633E24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2060251" y="1852974"/>
            <a:ext cx="2322877" cy="381297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7A2C1F2-D1E2-48AB-853D-F1FF3CE51E91}"/>
              </a:ext>
            </a:extLst>
          </p:cNvPr>
          <p:cNvSpPr/>
          <p:nvPr/>
        </p:nvSpPr>
        <p:spPr>
          <a:xfrm>
            <a:off x="4849474" y="2516391"/>
            <a:ext cx="480434" cy="4804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18B249A1-5A24-4FAE-A255-7DD3B70A6E00}"/>
              </a:ext>
            </a:extLst>
          </p:cNvPr>
          <p:cNvCxnSpPr>
            <a:cxnSpLocks/>
          </p:cNvCxnSpPr>
          <p:nvPr/>
        </p:nvCxnSpPr>
        <p:spPr>
          <a:xfrm>
            <a:off x="1669248" y="2936904"/>
            <a:ext cx="2586126" cy="119842"/>
          </a:xfrm>
          <a:prstGeom prst="bentConnector3">
            <a:avLst>
              <a:gd name="adj1" fmla="val 88524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BB123E-564B-47FA-A4F2-FA35BD9B44DC}"/>
              </a:ext>
            </a:extLst>
          </p:cNvPr>
          <p:cNvSpPr txBox="1"/>
          <p:nvPr/>
        </p:nvSpPr>
        <p:spPr>
          <a:xfrm>
            <a:off x="8515141" y="1861178"/>
            <a:ext cx="196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Signal sent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B8305A-DDF8-4989-B00D-3499C4D7F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V="1">
            <a:off x="5175903" y="-158097"/>
            <a:ext cx="1828800" cy="122033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465D1D-3625-4C58-8CA0-D587F97F1E72}"/>
              </a:ext>
            </a:extLst>
          </p:cNvPr>
          <p:cNvSpPr txBox="1"/>
          <p:nvPr/>
        </p:nvSpPr>
        <p:spPr>
          <a:xfrm>
            <a:off x="7977554" y="6489361"/>
            <a:ext cx="421444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+mj-lt"/>
              </a:rPr>
              <a:t>'Neurons in the brain' by Dr Jonathan Clarke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3E1F07-B9D2-46E5-8328-2877680D5528}"/>
              </a:ext>
            </a:extLst>
          </p:cNvPr>
          <p:cNvSpPr txBox="1"/>
          <p:nvPr/>
        </p:nvSpPr>
        <p:spPr>
          <a:xfrm>
            <a:off x="3838023" y="44249"/>
            <a:ext cx="4035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rgbClr val="C00000"/>
                </a:solidFill>
                <a:latin typeface="+mj-lt"/>
              </a:rPr>
              <a:t>Neuron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FFEA7E-1873-4678-8B9A-73D30C9FED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4894457" y="730429"/>
            <a:ext cx="2322877" cy="3812975"/>
          </a:xfrm>
          <a:prstGeom prst="rect">
            <a:avLst/>
          </a:prstGeom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DE1DC74-BC9E-4F7F-BD3C-459016D1A4DC}"/>
              </a:ext>
            </a:extLst>
          </p:cNvPr>
          <p:cNvCxnSpPr>
            <a:cxnSpLocks/>
          </p:cNvCxnSpPr>
          <p:nvPr/>
        </p:nvCxnSpPr>
        <p:spPr>
          <a:xfrm>
            <a:off x="7389208" y="2380565"/>
            <a:ext cx="3899137" cy="189119"/>
          </a:xfrm>
          <a:prstGeom prst="bentConnector3">
            <a:avLst>
              <a:gd name="adj1" fmla="val 92693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B351DBB-334F-4FAA-A140-4113A108AF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425283">
            <a:off x="7825225" y="1288584"/>
            <a:ext cx="2322877" cy="3812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404D7-467B-4A6D-8E6E-9E5ADE40A62D}"/>
              </a:ext>
            </a:extLst>
          </p:cNvPr>
          <p:cNvSpPr txBox="1"/>
          <p:nvPr/>
        </p:nvSpPr>
        <p:spPr>
          <a:xfrm>
            <a:off x="1505075" y="2473605"/>
            <a:ext cx="266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Signal received</a:t>
            </a:r>
          </a:p>
        </p:txBody>
      </p:sp>
    </p:spTree>
    <p:extLst>
      <p:ext uri="{BB962C8B-B14F-4D97-AF65-F5344CB8AC3E}">
        <p14:creationId xmlns:p14="http://schemas.microsoft.com/office/powerpoint/2010/main" val="368616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91DBF-DDDB-41FD-99B2-9FBBA61096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2252803" y="1657938"/>
            <a:ext cx="1606581" cy="2637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F2185-8C48-4160-89AA-9D7C5D8699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1075327" y="3012775"/>
            <a:ext cx="1606581" cy="2637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D9151-577A-4428-A88B-57D7766DD1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3786489" y="213331"/>
            <a:ext cx="1606581" cy="2637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8A5D6-DCF3-465C-B2E8-B09830140F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3074071" y="2677945"/>
            <a:ext cx="1606581" cy="2637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12117-24E1-4B05-A1D0-16BA0035FD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4346780" y="1511557"/>
            <a:ext cx="1606581" cy="2637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E026BD-6BB4-452E-8589-43883BE4CF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5954255" y="813506"/>
            <a:ext cx="1606581" cy="2637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71CC38-A783-46C3-ADD6-AF91D5F6AB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2127921" y="4122552"/>
            <a:ext cx="1606581" cy="26371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A87013-43E8-4B2E-9690-2FE0B800A329}"/>
              </a:ext>
            </a:extLst>
          </p:cNvPr>
          <p:cNvSpPr txBox="1"/>
          <p:nvPr/>
        </p:nvSpPr>
        <p:spPr>
          <a:xfrm>
            <a:off x="9284641" y="5198075"/>
            <a:ext cx="2051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C00000"/>
                </a:solidFill>
                <a:latin typeface="+mj-lt"/>
              </a:rPr>
              <a:t>Synapse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A44DDF-DCD1-42DF-9383-B2FF16E25D03}"/>
              </a:ext>
            </a:extLst>
          </p:cNvPr>
          <p:cNvSpPr/>
          <p:nvPr/>
        </p:nvSpPr>
        <p:spPr>
          <a:xfrm>
            <a:off x="5391254" y="1125824"/>
            <a:ext cx="185633" cy="1856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FFE797-6F26-4756-9F4A-048137861034}"/>
              </a:ext>
            </a:extLst>
          </p:cNvPr>
          <p:cNvSpPr/>
          <p:nvPr/>
        </p:nvSpPr>
        <p:spPr>
          <a:xfrm>
            <a:off x="5394492" y="1511269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47AB51-BB4B-4601-ACEE-ED06DD79C6DB}"/>
              </a:ext>
            </a:extLst>
          </p:cNvPr>
          <p:cNvCxnSpPr>
            <a:cxnSpLocks/>
          </p:cNvCxnSpPr>
          <p:nvPr/>
        </p:nvCxnSpPr>
        <p:spPr>
          <a:xfrm>
            <a:off x="5516137" y="1503155"/>
            <a:ext cx="4951719" cy="2285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A3F256-15C3-4BC4-B8D6-4A989D5D0EBC}"/>
              </a:ext>
            </a:extLst>
          </p:cNvPr>
          <p:cNvCxnSpPr>
            <a:cxnSpLocks/>
          </p:cNvCxnSpPr>
          <p:nvPr/>
        </p:nvCxnSpPr>
        <p:spPr>
          <a:xfrm>
            <a:off x="5406260" y="1679367"/>
            <a:ext cx="3771209" cy="315135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C8399B8-DCFE-40BF-BAD2-5A1F17F05E7E}"/>
              </a:ext>
            </a:extLst>
          </p:cNvPr>
          <p:cNvSpPr/>
          <p:nvPr/>
        </p:nvSpPr>
        <p:spPr>
          <a:xfrm>
            <a:off x="3794282" y="2630828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DA576A-8860-4ABB-949D-D458CCFD57F2}"/>
              </a:ext>
            </a:extLst>
          </p:cNvPr>
          <p:cNvSpPr/>
          <p:nvPr/>
        </p:nvSpPr>
        <p:spPr>
          <a:xfrm>
            <a:off x="3571540" y="2894600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15841A-8CAB-44D7-B0F5-BD796A0D1694}"/>
              </a:ext>
            </a:extLst>
          </p:cNvPr>
          <p:cNvSpPr/>
          <p:nvPr/>
        </p:nvSpPr>
        <p:spPr>
          <a:xfrm>
            <a:off x="2539903" y="3803135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06E286-76B5-497C-A2C3-57B09B2391B0}"/>
              </a:ext>
            </a:extLst>
          </p:cNvPr>
          <p:cNvSpPr/>
          <p:nvPr/>
        </p:nvSpPr>
        <p:spPr>
          <a:xfrm>
            <a:off x="2639548" y="4324814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72FF66-B2B4-49EE-9E29-CFCEE2AEF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0773">
            <a:off x="8530703" y="1703115"/>
            <a:ext cx="3559832" cy="35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3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16E64-1721-4544-B0DF-65A011C15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48" y="1131277"/>
            <a:ext cx="11021480" cy="5473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F50600-24F4-4D3E-B455-61784345804E}"/>
              </a:ext>
            </a:extLst>
          </p:cNvPr>
          <p:cNvSpPr txBox="1"/>
          <p:nvPr/>
        </p:nvSpPr>
        <p:spPr>
          <a:xfrm>
            <a:off x="311710" y="123161"/>
            <a:ext cx="6929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Human Brain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10413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91DBF-DDDB-41FD-99B2-9FBBA610966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2252803" y="1657938"/>
            <a:ext cx="1606581" cy="2637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1F2185-8C48-4160-89AA-9D7C5D8699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1075327" y="3012775"/>
            <a:ext cx="1606581" cy="2637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D9151-577A-4428-A88B-57D7766DD1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3786489" y="213331"/>
            <a:ext cx="1606581" cy="2637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8A5D6-DCF3-465C-B2E8-B09830140F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3074071" y="2677945"/>
            <a:ext cx="1606581" cy="2637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12117-24E1-4B05-A1D0-16BA0035FD1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4346780" y="1511557"/>
            <a:ext cx="1606581" cy="2637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E026BD-6BB4-452E-8589-43883BE4CF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5954255" y="813506"/>
            <a:ext cx="1606581" cy="2637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71CC38-A783-46C3-ADD6-AF91D5F6AB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478727">
            <a:off x="2127921" y="4122552"/>
            <a:ext cx="1606581" cy="263718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8A44DDF-DCD1-42DF-9383-B2FF16E25D03}"/>
              </a:ext>
            </a:extLst>
          </p:cNvPr>
          <p:cNvSpPr/>
          <p:nvPr/>
        </p:nvSpPr>
        <p:spPr>
          <a:xfrm>
            <a:off x="5391254" y="1125824"/>
            <a:ext cx="185633" cy="1856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FFE797-6F26-4756-9F4A-048137861034}"/>
              </a:ext>
            </a:extLst>
          </p:cNvPr>
          <p:cNvSpPr/>
          <p:nvPr/>
        </p:nvSpPr>
        <p:spPr>
          <a:xfrm>
            <a:off x="5394492" y="1511269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8399B8-DCFE-40BF-BAD2-5A1F17F05E7E}"/>
              </a:ext>
            </a:extLst>
          </p:cNvPr>
          <p:cNvSpPr/>
          <p:nvPr/>
        </p:nvSpPr>
        <p:spPr>
          <a:xfrm>
            <a:off x="3794282" y="2630828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BDA576A-8860-4ABB-949D-D458CCFD57F2}"/>
              </a:ext>
            </a:extLst>
          </p:cNvPr>
          <p:cNvSpPr/>
          <p:nvPr/>
        </p:nvSpPr>
        <p:spPr>
          <a:xfrm>
            <a:off x="3571540" y="2894600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C15841A-8CAB-44D7-B0F5-BD796A0D1694}"/>
              </a:ext>
            </a:extLst>
          </p:cNvPr>
          <p:cNvSpPr/>
          <p:nvPr/>
        </p:nvSpPr>
        <p:spPr>
          <a:xfrm>
            <a:off x="2539903" y="3803135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06E286-76B5-497C-A2C3-57B09B2391B0}"/>
              </a:ext>
            </a:extLst>
          </p:cNvPr>
          <p:cNvSpPr/>
          <p:nvPr/>
        </p:nvSpPr>
        <p:spPr>
          <a:xfrm>
            <a:off x="2639548" y="4324814"/>
            <a:ext cx="217170" cy="21717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15E7F3-A5F9-4EC8-A76F-75952DDB45BB}"/>
              </a:ext>
            </a:extLst>
          </p:cNvPr>
          <p:cNvSpPr txBox="1"/>
          <p:nvPr/>
        </p:nvSpPr>
        <p:spPr>
          <a:xfrm>
            <a:off x="7236302" y="5677589"/>
            <a:ext cx="4610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C00000"/>
                </a:solidFill>
                <a:latin typeface="+mj-lt"/>
              </a:rPr>
              <a:t>'Synaptic pruning'</a:t>
            </a:r>
          </a:p>
        </p:txBody>
      </p:sp>
    </p:spTree>
    <p:extLst>
      <p:ext uri="{BB962C8B-B14F-4D97-AF65-F5344CB8AC3E}">
        <p14:creationId xmlns:p14="http://schemas.microsoft.com/office/powerpoint/2010/main" val="27912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1172 -0.087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-437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01067 0.1201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599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016E64-1721-4544-B0DF-65A011C15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255" y="1922585"/>
            <a:ext cx="9436781" cy="4676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B22F4-D4D2-477C-8275-E570CAD0D5EB}"/>
              </a:ext>
            </a:extLst>
          </p:cNvPr>
          <p:cNvSpPr txBox="1"/>
          <p:nvPr/>
        </p:nvSpPr>
        <p:spPr>
          <a:xfrm>
            <a:off x="311710" y="123161"/>
            <a:ext cx="6929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C00000"/>
                </a:solidFill>
                <a:latin typeface="+mj-lt"/>
              </a:rPr>
              <a:t>Human Brain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707A4-F3EE-4B22-A1CB-8A4149836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949" y="404004"/>
            <a:ext cx="4192983" cy="38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CB2CC-7685-4D20-B1D9-2C614A896057}"/>
              </a:ext>
            </a:extLst>
          </p:cNvPr>
          <p:cNvSpPr/>
          <p:nvPr/>
        </p:nvSpPr>
        <p:spPr>
          <a:xfrm>
            <a:off x="1261888" y="2488441"/>
            <a:ext cx="9668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4400" kern="1400" dirty="0">
                <a:solidFill>
                  <a:srgbClr val="C00000"/>
                </a:solidFill>
                <a:latin typeface="+mj-lt"/>
              </a:rPr>
              <a:t>Sense </a:t>
            </a:r>
            <a:r>
              <a:rPr lang="en-GB" sz="12000" kern="1400" dirty="0">
                <a:solidFill>
                  <a:srgbClr val="434343"/>
                </a:solidFill>
                <a:latin typeface="+mj-lt"/>
              </a:rPr>
              <a:t>of </a:t>
            </a:r>
            <a:r>
              <a:rPr lang="en-GB" sz="14400" kern="1400" dirty="0">
                <a:solidFill>
                  <a:srgbClr val="C00000"/>
                </a:solidFill>
                <a:latin typeface="+mj-lt"/>
              </a:rPr>
              <a:t>Self </a:t>
            </a:r>
            <a:r>
              <a:rPr lang="en-GB" sz="3200" kern="1400" dirty="0">
                <a:solidFill>
                  <a:srgbClr val="000000"/>
                </a:solidFill>
                <a:latin typeface="+mj-lt"/>
              </a:rPr>
              <a:t>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49AEB-101C-4ECA-A288-6A2AF358A90F}"/>
              </a:ext>
            </a:extLst>
          </p:cNvPr>
          <p:cNvSpPr txBox="1"/>
          <p:nvPr/>
        </p:nvSpPr>
        <p:spPr>
          <a:xfrm>
            <a:off x="1445516" y="169686"/>
            <a:ext cx="343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434343"/>
                </a:solidFill>
                <a:latin typeface="+mj-lt"/>
              </a:rPr>
              <a:t>This activity has been supported </a:t>
            </a:r>
            <a:br>
              <a:rPr lang="en-GB" dirty="0">
                <a:solidFill>
                  <a:srgbClr val="434343"/>
                </a:solidFill>
                <a:latin typeface="+mj-lt"/>
              </a:rPr>
            </a:br>
            <a:r>
              <a:rPr lang="en-GB" dirty="0">
                <a:solidFill>
                  <a:srgbClr val="434343"/>
                </a:solidFill>
                <a:latin typeface="+mj-lt"/>
              </a:rPr>
              <a:t>by a grant from Roche Products Ltd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E7007B-FE58-4141-8BB8-7C4481C9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8" y="128016"/>
            <a:ext cx="1323982" cy="7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0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a8cfbb9-3c71-464a-b11d-7048d50cec72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6EE34FCCA3D419F78902AA5F1A70F" ma:contentTypeVersion="12" ma:contentTypeDescription="Create a new document." ma:contentTypeScope="" ma:versionID="c9ed7a6f8a07027933903dca5b597b6e">
  <xsd:schema xmlns:xsd="http://www.w3.org/2001/XMLSchema" xmlns:xs="http://www.w3.org/2001/XMLSchema" xmlns:p="http://schemas.microsoft.com/office/2006/metadata/properties" xmlns:ns2="a43410e6-35a1-4351-a940-33e45c1f74a6" xmlns:ns3="6a8cfbb9-3c71-464a-b11d-7048d50cec72" targetNamespace="http://schemas.microsoft.com/office/2006/metadata/properties" ma:root="true" ma:fieldsID="b743447d8a34f967d82b9b9b6bb0b3fe" ns2:_="" ns3:_="">
    <xsd:import namespace="a43410e6-35a1-4351-a940-33e45c1f74a6"/>
    <xsd:import namespace="6a8cfbb9-3c71-464a-b11d-7048d50cec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410e6-35a1-4351-a940-33e45c1f7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cfbb9-3c71-464a-b11d-7048d50cec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A58DC2-FE90-46B5-97B5-338B13FBE5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7820EC-B2A0-48AF-B255-09B3A243401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1D91F6A-5EA0-4B81-BE26-EAB659C80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3410e6-35a1-4351-a940-33e45c1f74a6"/>
    <ds:schemaRef ds:uri="6a8cfbb9-3c71-464a-b11d-7048d50cec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1503</TotalTime>
  <Words>447</Words>
  <Application>Microsoft Office PowerPoint</Application>
  <PresentationFormat>Widescreen</PresentationFormat>
  <Paragraphs>102</Paragraphs>
  <Slides>21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Collcutt</dc:creator>
  <cp:lastModifiedBy>Alexander Collcutt</cp:lastModifiedBy>
  <cp:revision>24</cp:revision>
  <dcterms:created xsi:type="dcterms:W3CDTF">2019-01-04T13:08:38Z</dcterms:created>
  <dcterms:modified xsi:type="dcterms:W3CDTF">2020-03-31T11:32:35Z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0x0101005646EE34FCCA3D419F78902AA5F1A70F</vt:lpwstr>
  </property>
  <property fmtid="{D5CDD505-2E9C-101B-9397-08002B2CF9AE}" pid="3" name="Order">
    <vt:r8>1931100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