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6"/>
  </p:notesMasterIdLst>
  <p:sldIdLst>
    <p:sldId id="330" r:id="rId5"/>
    <p:sldId id="333" r:id="rId6"/>
    <p:sldId id="352" r:id="rId7"/>
    <p:sldId id="353" r:id="rId8"/>
    <p:sldId id="354" r:id="rId9"/>
    <p:sldId id="355" r:id="rId10"/>
    <p:sldId id="359" r:id="rId11"/>
    <p:sldId id="357" r:id="rId12"/>
    <p:sldId id="361" r:id="rId13"/>
    <p:sldId id="358" r:id="rId14"/>
    <p:sldId id="36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434343"/>
    <a:srgbClr val="F4F4F4"/>
    <a:srgbClr val="FF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E883AF-8326-4E35-834A-CE968093C129}" v="31" dt="2020-07-27T13:59:20.988"/>
    <p1510:client id="{6F422EE1-AD2C-1235-5C2B-762E41EA849D}" v="18" dt="2020-07-27T13:11:09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92" autoAdjust="0"/>
    <p:restoredTop sz="93546" autoAdjust="0"/>
  </p:normalViewPr>
  <p:slideViewPr>
    <p:cSldViewPr snapToGrid="0">
      <p:cViewPr varScale="1">
        <p:scale>
          <a:sx n="114" d="100"/>
          <a:sy n="114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2E196-D126-44C4-A2FD-EFA15448B4AF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1340D-D755-49E8-96A2-E79A0974D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43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582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488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354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57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246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051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56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748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248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63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36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162C-7140-495C-9286-6699DDBE3DD3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D3B-1CAB-4902-949B-E78B0CD99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84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162C-7140-495C-9286-6699DDBE3DD3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D3B-1CAB-4902-949B-E78B0CD99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20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162C-7140-495C-9286-6699DDBE3DD3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D3B-1CAB-4902-949B-E78B0CD99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62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162C-7140-495C-9286-6699DDBE3DD3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D3B-1CAB-4902-949B-E78B0CD99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7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162C-7140-495C-9286-6699DDBE3DD3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D3B-1CAB-4902-949B-E78B0CD99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07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162C-7140-495C-9286-6699DDBE3DD3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D3B-1CAB-4902-949B-E78B0CD99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79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162C-7140-495C-9286-6699DDBE3DD3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D3B-1CAB-4902-949B-E78B0CD99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88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162C-7140-495C-9286-6699DDBE3DD3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D3B-1CAB-4902-949B-E78B0CD99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389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162C-7140-495C-9286-6699DDBE3DD3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D3B-1CAB-4902-949B-E78B0CD99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94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162C-7140-495C-9286-6699DDBE3DD3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D3B-1CAB-4902-949B-E78B0CD99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0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162C-7140-495C-9286-6699DDBE3DD3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D3B-1CAB-4902-949B-E78B0CD99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28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162C-7140-495C-9286-6699DDBE3DD3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B0D3B-1CAB-4902-949B-E78B0CD99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60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svg"/><Relationship Id="rId3" Type="http://schemas.openxmlformats.org/officeDocument/2006/relationships/image" Target="../media/image1.jpg"/><Relationship Id="rId7" Type="http://schemas.openxmlformats.org/officeDocument/2006/relationships/image" Target="../media/image6.sv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14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8.sv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quickdraw.withgoogle.com/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26.sv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svg"/><Relationship Id="rId10" Type="http://schemas.openxmlformats.org/officeDocument/2006/relationships/image" Target="../media/image28.sv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6CB2CC-7685-4D20-B1D9-2C614A896057}"/>
              </a:ext>
            </a:extLst>
          </p:cNvPr>
          <p:cNvSpPr/>
          <p:nvPr/>
        </p:nvSpPr>
        <p:spPr>
          <a:xfrm>
            <a:off x="600567" y="2942728"/>
            <a:ext cx="7480830" cy="1477136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</a:pPr>
            <a:r>
              <a:rPr lang="en-GB" sz="11500" kern="1400" dirty="0">
                <a:solidFill>
                  <a:srgbClr val="C00000"/>
                </a:solidFill>
                <a:latin typeface="+mj-lt"/>
              </a:rPr>
              <a:t>Neuroethics</a:t>
            </a:r>
            <a:r>
              <a:rPr lang="en-GB" sz="4000" kern="1400" dirty="0">
                <a:solidFill>
                  <a:srgbClr val="000000"/>
                </a:solidFill>
                <a:latin typeface="+mj-lt"/>
              </a:rPr>
              <a:t>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00D592-087A-466F-90BA-9CC71C13A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034" y="390284"/>
            <a:ext cx="1889241" cy="18042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FBDCB8-E024-4193-9B27-80D7A5CCB0F8}"/>
              </a:ext>
            </a:extLst>
          </p:cNvPr>
          <p:cNvSpPr/>
          <p:nvPr/>
        </p:nvSpPr>
        <p:spPr>
          <a:xfrm>
            <a:off x="441375" y="6019384"/>
            <a:ext cx="2345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+mj-lt"/>
                <a:ea typeface="Microsoft JhengHei" panose="020B0604030504040204" pitchFamily="34" charset="-120"/>
                <a:cs typeface="Arial" panose="020B0604020202020204" pitchFamily="34" charset="0"/>
              </a:rPr>
              <a:t>'Presenter 1'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242FEA-A42B-4BE1-9548-E6AF6066AAD9}"/>
              </a:ext>
            </a:extLst>
          </p:cNvPr>
          <p:cNvSpPr/>
          <p:nvPr/>
        </p:nvSpPr>
        <p:spPr>
          <a:xfrm>
            <a:off x="9599458" y="6019384"/>
            <a:ext cx="2345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>
                <a:solidFill>
                  <a:srgbClr val="C00000"/>
                </a:solidFill>
                <a:latin typeface="+mj-lt"/>
                <a:ea typeface="Microsoft JhengHei" panose="020B0604030504040204" pitchFamily="34" charset="-120"/>
                <a:cs typeface="Arial" panose="020B0604020202020204" pitchFamily="34" charset="0"/>
              </a:rPr>
              <a:t>'Presenter 2' </a:t>
            </a:r>
            <a:endParaRPr lang="en-GB" sz="3200" dirty="0">
              <a:solidFill>
                <a:srgbClr val="C00000"/>
              </a:solidFill>
              <a:latin typeface="+mj-lt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2B3815-3629-401B-9254-2D9618FA52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239">
            <a:off x="7979739" y="2080715"/>
            <a:ext cx="1734191" cy="28484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07C8E5-135B-4F33-8792-8C6E455287E7}"/>
              </a:ext>
            </a:extLst>
          </p:cNvPr>
          <p:cNvSpPr txBox="1"/>
          <p:nvPr/>
        </p:nvSpPr>
        <p:spPr>
          <a:xfrm>
            <a:off x="1445516" y="169686"/>
            <a:ext cx="3434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434343"/>
                </a:solidFill>
                <a:latin typeface="+mj-lt"/>
              </a:rPr>
              <a:t>This activity has been supported </a:t>
            </a:r>
            <a:br>
              <a:rPr lang="en-GB" dirty="0">
                <a:solidFill>
                  <a:srgbClr val="434343"/>
                </a:solidFill>
                <a:latin typeface="+mj-lt"/>
              </a:rPr>
            </a:br>
            <a:r>
              <a:rPr lang="en-GB" dirty="0">
                <a:solidFill>
                  <a:srgbClr val="434343"/>
                </a:solidFill>
                <a:latin typeface="+mj-lt"/>
              </a:rPr>
              <a:t>by a grant from Roche Products Ltd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13B35E-0343-4495-AB1A-C32586CAF7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08" y="128016"/>
            <a:ext cx="1323982" cy="7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4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0F16CB-152B-4CF5-A7D6-C655F1B2CEBD}"/>
              </a:ext>
            </a:extLst>
          </p:cNvPr>
          <p:cNvSpPr/>
          <p:nvPr/>
        </p:nvSpPr>
        <p:spPr>
          <a:xfrm>
            <a:off x="1540947" y="290771"/>
            <a:ext cx="84178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8000" kern="1400" dirty="0">
                <a:solidFill>
                  <a:srgbClr val="C00000"/>
                </a:solidFill>
                <a:latin typeface="+mj-lt"/>
              </a:rPr>
              <a:t>Changing Memories</a:t>
            </a:r>
            <a:endParaRPr lang="en-GB" sz="3600" kern="1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9" name="Graphic 8" descr="Brain in head">
            <a:extLst>
              <a:ext uri="{FF2B5EF4-FFF2-40B4-BE49-F238E27FC236}">
                <a16:creationId xmlns:a16="http://schemas.microsoft.com/office/drawing/2014/main" id="{2C7F0021-5397-4286-9617-43991D0C66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598" y="76195"/>
            <a:ext cx="1371600" cy="1371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B14FAE-E571-4517-BA75-8F36FBBC7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658" y="3771016"/>
            <a:ext cx="2425863" cy="22314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0E2D9BC-0350-4E25-9088-7FD365555853}"/>
              </a:ext>
            </a:extLst>
          </p:cNvPr>
          <p:cNvSpPr/>
          <p:nvPr/>
        </p:nvSpPr>
        <p:spPr>
          <a:xfrm>
            <a:off x="679808" y="2727183"/>
            <a:ext cx="8729225" cy="406637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200" kern="1400" dirty="0">
                <a:solidFill>
                  <a:srgbClr val="C00000"/>
                </a:solidFill>
                <a:latin typeface="+mj-lt"/>
              </a:rPr>
              <a:t>Q1</a:t>
            </a:r>
            <a:r>
              <a:rPr lang="en-GB" sz="3200" kern="1400" dirty="0">
                <a:latin typeface="+mj-lt"/>
              </a:rPr>
              <a:t>. </a:t>
            </a:r>
            <a:r>
              <a:rPr lang="en-GB" sz="3200" kern="1400" dirty="0">
                <a:solidFill>
                  <a:srgbClr val="434343"/>
                </a:solidFill>
                <a:latin typeface="+mj-lt"/>
              </a:rPr>
              <a:t>When should we be able to change memories?</a:t>
            </a:r>
            <a:r>
              <a:rPr lang="en-GB" sz="3200" kern="1400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GB" sz="3200" kern="1400" dirty="0">
                <a:solidFill>
                  <a:srgbClr val="C00000"/>
                </a:solidFill>
                <a:latin typeface="+mj-lt"/>
              </a:rPr>
              <a:t>Q2</a:t>
            </a:r>
            <a:r>
              <a:rPr lang="en-GB" sz="3200" kern="1400" dirty="0">
                <a:latin typeface="+mj-lt"/>
              </a:rPr>
              <a:t>. </a:t>
            </a:r>
            <a:r>
              <a:rPr lang="en-GB" sz="3200" kern="1400" dirty="0">
                <a:solidFill>
                  <a:srgbClr val="434343"/>
                </a:solidFill>
                <a:latin typeface="+mj-lt"/>
              </a:rPr>
              <a:t>Who should be able to change memories?</a:t>
            </a:r>
            <a:r>
              <a:rPr lang="en-GB" sz="3200" kern="1400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GB" sz="3200" kern="1400" dirty="0">
                <a:solidFill>
                  <a:srgbClr val="C00000"/>
                </a:solidFill>
                <a:latin typeface="+mj-lt"/>
              </a:rPr>
              <a:t>Q3</a:t>
            </a:r>
            <a:r>
              <a:rPr lang="en-GB" sz="3200" kern="1400" dirty="0">
                <a:latin typeface="+mj-lt"/>
              </a:rPr>
              <a:t>. </a:t>
            </a:r>
            <a:r>
              <a:rPr lang="en-GB" sz="3200" kern="1400" dirty="0">
                <a:solidFill>
                  <a:srgbClr val="434343"/>
                </a:solidFill>
                <a:latin typeface="+mj-lt"/>
              </a:rPr>
              <a:t>Should there be a limit on which memories that can we change?</a:t>
            </a:r>
            <a:r>
              <a:rPr lang="en-GB" sz="3200" kern="1400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GB" sz="3200" kern="1400" dirty="0">
                <a:solidFill>
                  <a:srgbClr val="C00000"/>
                </a:solidFill>
                <a:latin typeface="+mj-lt"/>
              </a:rPr>
              <a:t>Q4</a:t>
            </a:r>
            <a:r>
              <a:rPr lang="en-GB" sz="3200" kern="1400" dirty="0">
                <a:latin typeface="+mj-lt"/>
              </a:rPr>
              <a:t>. </a:t>
            </a:r>
            <a:r>
              <a:rPr lang="en-GB" sz="3200" kern="1400" dirty="0">
                <a:solidFill>
                  <a:srgbClr val="434343"/>
                </a:solidFill>
                <a:latin typeface="+mj-lt"/>
              </a:rPr>
              <a:t>What affect does changing memories have on people? And society? 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sz="3200" kern="1400" dirty="0">
                <a:solidFill>
                  <a:srgbClr val="434343"/>
                </a:solidFill>
                <a:latin typeface="+mj-lt"/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EEB4B3-B7BB-4BF8-A234-861D4B09E14F}"/>
              </a:ext>
            </a:extLst>
          </p:cNvPr>
          <p:cNvSpPr/>
          <p:nvPr/>
        </p:nvSpPr>
        <p:spPr>
          <a:xfrm>
            <a:off x="587037" y="4274512"/>
            <a:ext cx="8729232" cy="992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en-GB" sz="3200" kern="1400" dirty="0"/>
              <a:t> </a:t>
            </a:r>
          </a:p>
          <a:p>
            <a:pPr>
              <a:lnSpc>
                <a:spcPct val="80000"/>
              </a:lnSpc>
              <a:spcAft>
                <a:spcPts val="800"/>
              </a:spcAft>
            </a:pPr>
            <a:endParaRPr lang="en-GB" sz="32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41B41C-6B63-4E24-8106-F07F04B8158B}"/>
              </a:ext>
            </a:extLst>
          </p:cNvPr>
          <p:cNvSpPr/>
          <p:nvPr/>
        </p:nvSpPr>
        <p:spPr>
          <a:xfrm>
            <a:off x="1600196" y="1713550"/>
            <a:ext cx="11042377" cy="647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sz="4400" kern="1400" dirty="0">
                <a:solidFill>
                  <a:srgbClr val="434343"/>
                </a:solidFill>
                <a:latin typeface="+mj-lt"/>
              </a:rPr>
              <a:t>Should we </a:t>
            </a:r>
            <a:r>
              <a:rPr lang="en-GB" sz="4400" kern="1400" dirty="0">
                <a:solidFill>
                  <a:srgbClr val="C00000"/>
                </a:solidFill>
                <a:latin typeface="+mj-lt"/>
              </a:rPr>
              <a:t>be allowed </a:t>
            </a:r>
            <a:r>
              <a:rPr lang="en-GB" sz="4400" kern="1400" dirty="0">
                <a:solidFill>
                  <a:srgbClr val="434343"/>
                </a:solidFill>
                <a:latin typeface="+mj-lt"/>
              </a:rPr>
              <a:t>to change memories?</a:t>
            </a:r>
          </a:p>
        </p:txBody>
      </p:sp>
    </p:spTree>
    <p:extLst>
      <p:ext uri="{BB962C8B-B14F-4D97-AF65-F5344CB8AC3E}">
        <p14:creationId xmlns:p14="http://schemas.microsoft.com/office/powerpoint/2010/main" val="327838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0F16CB-152B-4CF5-A7D6-C655F1B2CEBD}"/>
              </a:ext>
            </a:extLst>
          </p:cNvPr>
          <p:cNvSpPr/>
          <p:nvPr/>
        </p:nvSpPr>
        <p:spPr>
          <a:xfrm>
            <a:off x="1540947" y="290771"/>
            <a:ext cx="8822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8000" kern="1400" dirty="0">
                <a:solidFill>
                  <a:srgbClr val="C00000"/>
                </a:solidFill>
                <a:latin typeface="+mj-lt"/>
              </a:rPr>
              <a:t>Genetic Modification</a:t>
            </a:r>
            <a:endParaRPr lang="en-GB" sz="3600" kern="1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9" name="Graphic 8" descr="Brain in head">
            <a:extLst>
              <a:ext uri="{FF2B5EF4-FFF2-40B4-BE49-F238E27FC236}">
                <a16:creationId xmlns:a16="http://schemas.microsoft.com/office/drawing/2014/main" id="{2C7F0021-5397-4286-9617-43991D0C66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598" y="76195"/>
            <a:ext cx="1371600" cy="1371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1FBB7-5478-42D0-B1A5-13FF62678228}"/>
              </a:ext>
            </a:extLst>
          </p:cNvPr>
          <p:cNvSpPr/>
          <p:nvPr/>
        </p:nvSpPr>
        <p:spPr>
          <a:xfrm>
            <a:off x="679808" y="3053478"/>
            <a:ext cx="10332750" cy="292759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GB" sz="3200" kern="1400" dirty="0">
                <a:solidFill>
                  <a:srgbClr val="CC0000"/>
                </a:solidFill>
                <a:latin typeface="+mj-lt"/>
              </a:rPr>
              <a:t>Q1</a:t>
            </a:r>
            <a:r>
              <a:rPr lang="en-GB" sz="3200" kern="1400" dirty="0">
                <a:solidFill>
                  <a:srgbClr val="434343"/>
                </a:solidFill>
                <a:latin typeface="+mj-lt"/>
              </a:rPr>
              <a:t>. Should we use gene editing to get rid of disorders?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GB" sz="3200" kern="1400" dirty="0">
                <a:solidFill>
                  <a:srgbClr val="CC0000"/>
                </a:solidFill>
                <a:latin typeface="+mj-lt"/>
              </a:rPr>
              <a:t>Q2</a:t>
            </a:r>
            <a:r>
              <a:rPr lang="en-GB" sz="3200" kern="1400" dirty="0">
                <a:solidFill>
                  <a:srgbClr val="434343"/>
                </a:solidFill>
                <a:latin typeface="+mj-lt"/>
              </a:rPr>
              <a:t>. Should we improve people’s brains such as intelligence, personality or reflexes?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GB" sz="3200" kern="1400" dirty="0">
                <a:solidFill>
                  <a:srgbClr val="CC0000"/>
                </a:solidFill>
                <a:latin typeface="+mj-lt"/>
              </a:rPr>
              <a:t>Q3</a:t>
            </a:r>
            <a:r>
              <a:rPr lang="en-GB" sz="3200" kern="1400" dirty="0">
                <a:solidFill>
                  <a:srgbClr val="434343"/>
                </a:solidFill>
                <a:latin typeface="+mj-lt"/>
              </a:rPr>
              <a:t>. What limitations should there be and who decides that?</a:t>
            </a:r>
            <a:endParaRPr lang="en-GB" sz="3200" kern="1400" dirty="0">
              <a:solidFill>
                <a:srgbClr val="434343"/>
              </a:solidFill>
              <a:latin typeface="+mj-lt"/>
              <a:cs typeface="Calibri Light"/>
            </a:endParaRP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GB" sz="3200" kern="1400" dirty="0">
                <a:solidFill>
                  <a:srgbClr val="CC0000"/>
                </a:solidFill>
                <a:latin typeface="+mj-lt"/>
              </a:rPr>
              <a:t>Q4</a:t>
            </a:r>
            <a:r>
              <a:rPr lang="en-GB" sz="3200" kern="1400" dirty="0">
                <a:solidFill>
                  <a:srgbClr val="434343"/>
                </a:solidFill>
                <a:latin typeface="+mj-lt"/>
              </a:rPr>
              <a:t>. Should employers only hire people that have been modified to the suitable level for the job?</a:t>
            </a:r>
            <a:endParaRPr lang="en-GB" sz="3200" kern="1400" dirty="0">
              <a:ln>
                <a:noFill/>
              </a:ln>
              <a:solidFill>
                <a:srgbClr val="434343"/>
              </a:solidFill>
              <a:effectLst/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EC29B5-6925-4D6D-9B3D-7EC19969C171}"/>
              </a:ext>
            </a:extLst>
          </p:cNvPr>
          <p:cNvSpPr/>
          <p:nvPr/>
        </p:nvSpPr>
        <p:spPr>
          <a:xfrm>
            <a:off x="3299791" y="4060664"/>
            <a:ext cx="6096000" cy="2978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23D897-924B-4E28-960D-D6F7E45C0719}"/>
              </a:ext>
            </a:extLst>
          </p:cNvPr>
          <p:cNvSpPr/>
          <p:nvPr/>
        </p:nvSpPr>
        <p:spPr>
          <a:xfrm>
            <a:off x="3167269" y="4857280"/>
            <a:ext cx="6096000" cy="2978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5458E0-FF58-4816-A191-8A5B13D62420}"/>
              </a:ext>
            </a:extLst>
          </p:cNvPr>
          <p:cNvSpPr/>
          <p:nvPr/>
        </p:nvSpPr>
        <p:spPr>
          <a:xfrm>
            <a:off x="1600198" y="1627127"/>
            <a:ext cx="9942445" cy="118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sz="4400" kern="1400" dirty="0">
                <a:solidFill>
                  <a:srgbClr val="434343"/>
                </a:solidFill>
                <a:latin typeface="+mj-lt"/>
              </a:rPr>
              <a:t>Should we </a:t>
            </a:r>
            <a:r>
              <a:rPr lang="en-GB" sz="4400" kern="1400" dirty="0">
                <a:solidFill>
                  <a:srgbClr val="CC0000"/>
                </a:solidFill>
                <a:latin typeface="+mj-lt"/>
              </a:rPr>
              <a:t>be</a:t>
            </a:r>
            <a:r>
              <a:rPr lang="en-GB" sz="4400" kern="1400" dirty="0">
                <a:solidFill>
                  <a:srgbClr val="434343"/>
                </a:solidFill>
                <a:latin typeface="+mj-lt"/>
              </a:rPr>
              <a:t> </a:t>
            </a:r>
            <a:r>
              <a:rPr lang="en-GB" sz="4400" kern="1400" dirty="0">
                <a:solidFill>
                  <a:srgbClr val="CC0000"/>
                </a:solidFill>
                <a:latin typeface="+mj-lt"/>
              </a:rPr>
              <a:t>allowed</a:t>
            </a:r>
            <a:r>
              <a:rPr lang="en-GB" sz="4400" kern="1400" dirty="0">
                <a:solidFill>
                  <a:srgbClr val="434343"/>
                </a:solidFill>
                <a:latin typeface="+mj-lt"/>
              </a:rPr>
              <a:t> use genetic modification?</a:t>
            </a:r>
          </a:p>
        </p:txBody>
      </p:sp>
      <p:pic>
        <p:nvPicPr>
          <p:cNvPr id="1027" name="Picture 3" descr="107e_DNA_red">
            <a:extLst>
              <a:ext uri="{FF2B5EF4-FFF2-40B4-BE49-F238E27FC236}">
                <a16:creationId xmlns:a16="http://schemas.microsoft.com/office/drawing/2014/main" id="{758C1BF3-EC46-494A-82C3-D70333CC4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5" t="35593" b="32787"/>
          <a:stretch>
            <a:fillRect/>
          </a:stretch>
        </p:blipFill>
        <p:spPr bwMode="auto">
          <a:xfrm rot="-2780969">
            <a:off x="10367857" y="5012684"/>
            <a:ext cx="2283394" cy="93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107e_DNA_red">
            <a:extLst>
              <a:ext uri="{FF2B5EF4-FFF2-40B4-BE49-F238E27FC236}">
                <a16:creationId xmlns:a16="http://schemas.microsoft.com/office/drawing/2014/main" id="{C854928C-DEB8-4365-BE31-008F01446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04" b="31209"/>
          <a:stretch>
            <a:fillRect/>
          </a:stretch>
        </p:blipFill>
        <p:spPr bwMode="auto">
          <a:xfrm rot="18819031">
            <a:off x="10037233" y="4156939"/>
            <a:ext cx="2156027" cy="80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107e_DNA_red">
            <a:extLst>
              <a:ext uri="{FF2B5EF4-FFF2-40B4-BE49-F238E27FC236}">
                <a16:creationId xmlns:a16="http://schemas.microsoft.com/office/drawing/2014/main" id="{30A76BB6-1AAE-42FD-B756-FE5D81380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6" b="33583"/>
          <a:stretch>
            <a:fillRect/>
          </a:stretch>
        </p:blipFill>
        <p:spPr bwMode="auto">
          <a:xfrm rot="-2780969">
            <a:off x="9113270" y="4837291"/>
            <a:ext cx="3036602" cy="128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39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Robot">
            <a:extLst>
              <a:ext uri="{FF2B5EF4-FFF2-40B4-BE49-F238E27FC236}">
                <a16:creationId xmlns:a16="http://schemas.microsoft.com/office/drawing/2014/main" id="{986EDCB3-57E6-45D6-BEEE-AEEFAFEBE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35761" y="3249258"/>
            <a:ext cx="2860605" cy="28606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3DD4A1-70A7-457D-A63D-D43FBFB5DDDD}"/>
              </a:ext>
            </a:extLst>
          </p:cNvPr>
          <p:cNvSpPr/>
          <p:nvPr/>
        </p:nvSpPr>
        <p:spPr>
          <a:xfrm>
            <a:off x="292880" y="234232"/>
            <a:ext cx="1144778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5400" kern="1400" dirty="0">
                <a:solidFill>
                  <a:srgbClr val="434343"/>
                </a:solidFill>
                <a:latin typeface="+mj-lt"/>
              </a:rPr>
              <a:t>What is </a:t>
            </a: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Artificial Intelligence (AI)?</a:t>
            </a:r>
            <a:endParaRPr lang="en-GB" sz="2000" kern="1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8" name="Graphic 7" descr="Computer">
            <a:extLst>
              <a:ext uri="{FF2B5EF4-FFF2-40B4-BE49-F238E27FC236}">
                <a16:creationId xmlns:a16="http://schemas.microsoft.com/office/drawing/2014/main" id="{CFC02D6E-2434-4497-88FA-04B5E5D5D0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534" y="3691719"/>
            <a:ext cx="2572849" cy="25728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0F131E-D578-43A4-9814-090BD1CC458F}"/>
              </a:ext>
            </a:extLst>
          </p:cNvPr>
          <p:cNvSpPr/>
          <p:nvPr/>
        </p:nvSpPr>
        <p:spPr>
          <a:xfrm>
            <a:off x="59448" y="5855137"/>
            <a:ext cx="3701561" cy="887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Computer</a:t>
            </a:r>
            <a:endParaRPr lang="en-GB" sz="2000" kern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809765-A8FB-4C60-9FD2-56119B1FCD30}"/>
              </a:ext>
            </a:extLst>
          </p:cNvPr>
          <p:cNvSpPr/>
          <p:nvPr/>
        </p:nvSpPr>
        <p:spPr>
          <a:xfrm>
            <a:off x="9796096" y="5955323"/>
            <a:ext cx="2488223" cy="887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</a:pP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Robot</a:t>
            </a:r>
            <a:endParaRPr lang="en-GB" sz="2000" kern="1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3" name="Graphic 12" descr="Books">
            <a:extLst>
              <a:ext uri="{FF2B5EF4-FFF2-40B4-BE49-F238E27FC236}">
                <a16:creationId xmlns:a16="http://schemas.microsoft.com/office/drawing/2014/main" id="{C3FD3F3B-DC04-4674-8A71-B003AEE23B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52861" y="1864398"/>
            <a:ext cx="1630708" cy="1630708"/>
          </a:xfrm>
          <a:prstGeom prst="rect">
            <a:avLst/>
          </a:prstGeom>
        </p:spPr>
      </p:pic>
      <p:pic>
        <p:nvPicPr>
          <p:cNvPr id="15" name="Graphic 14" descr="Brain">
            <a:extLst>
              <a:ext uri="{FF2B5EF4-FFF2-40B4-BE49-F238E27FC236}">
                <a16:creationId xmlns:a16="http://schemas.microsoft.com/office/drawing/2014/main" id="{58C73129-DE54-492E-B960-9660EBC696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19289" y="1785637"/>
            <a:ext cx="1715331" cy="171533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3A2D336-139F-4832-87A5-D0A4D71C4C22}"/>
              </a:ext>
            </a:extLst>
          </p:cNvPr>
          <p:cNvSpPr/>
          <p:nvPr/>
        </p:nvSpPr>
        <p:spPr>
          <a:xfrm>
            <a:off x="3649079" y="3398682"/>
            <a:ext cx="4942741" cy="887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Think &amp; Learn</a:t>
            </a:r>
            <a:endParaRPr lang="en-GB" sz="2000" kern="1400" dirty="0">
              <a:solidFill>
                <a:srgbClr val="43434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859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 descr="Processor">
            <a:extLst>
              <a:ext uri="{FF2B5EF4-FFF2-40B4-BE49-F238E27FC236}">
                <a16:creationId xmlns:a16="http://schemas.microsoft.com/office/drawing/2014/main" id="{64D0C29B-7BF3-405B-AFEF-0886D7956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98977" y="3732681"/>
            <a:ext cx="1149587" cy="1149587"/>
          </a:xfrm>
          <a:prstGeom prst="rect">
            <a:avLst/>
          </a:prstGeom>
        </p:spPr>
      </p:pic>
      <p:pic>
        <p:nvPicPr>
          <p:cNvPr id="3" name="Graphic 2" descr="Robot">
            <a:extLst>
              <a:ext uri="{FF2B5EF4-FFF2-40B4-BE49-F238E27FC236}">
                <a16:creationId xmlns:a16="http://schemas.microsoft.com/office/drawing/2014/main" id="{986EDCB3-57E6-45D6-BEEE-AEEFAFEBEF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82673" y="1676949"/>
            <a:ext cx="2860605" cy="28606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3DD4A1-70A7-457D-A63D-D43FBFB5DDDD}"/>
              </a:ext>
            </a:extLst>
          </p:cNvPr>
          <p:cNvSpPr/>
          <p:nvPr/>
        </p:nvSpPr>
        <p:spPr>
          <a:xfrm>
            <a:off x="375140" y="436626"/>
            <a:ext cx="9835660" cy="959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</a:pPr>
            <a:r>
              <a:rPr lang="en-GB" sz="7200" kern="1400" dirty="0">
                <a:solidFill>
                  <a:srgbClr val="434343"/>
                </a:solidFill>
                <a:latin typeface="+mj-lt"/>
              </a:rPr>
              <a:t>How does it </a:t>
            </a:r>
            <a:r>
              <a:rPr lang="en-GB" sz="7200" kern="1400" dirty="0">
                <a:solidFill>
                  <a:srgbClr val="C00000"/>
                </a:solidFill>
                <a:latin typeface="+mj-lt"/>
              </a:rPr>
              <a:t>work</a:t>
            </a:r>
            <a:r>
              <a:rPr lang="en-GB" sz="7200" kern="1400" dirty="0">
                <a:solidFill>
                  <a:srgbClr val="434343"/>
                </a:solidFill>
                <a:latin typeface="+mj-lt"/>
              </a:rPr>
              <a:t>?</a:t>
            </a:r>
            <a:endParaRPr lang="en-GB" sz="2400" kern="1400" dirty="0">
              <a:solidFill>
                <a:srgbClr val="434343"/>
              </a:solidFill>
              <a:latin typeface="+mj-lt"/>
            </a:endParaRPr>
          </a:p>
        </p:txBody>
      </p:sp>
      <p:pic>
        <p:nvPicPr>
          <p:cNvPr id="8" name="Graphic 7" descr="Computer">
            <a:extLst>
              <a:ext uri="{FF2B5EF4-FFF2-40B4-BE49-F238E27FC236}">
                <a16:creationId xmlns:a16="http://schemas.microsoft.com/office/drawing/2014/main" id="{CFC02D6E-2434-4497-88FA-04B5E5D5D0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06907" y="4115415"/>
            <a:ext cx="2572849" cy="2572849"/>
          </a:xfrm>
          <a:prstGeom prst="rect">
            <a:avLst/>
          </a:prstGeom>
        </p:spPr>
      </p:pic>
      <p:pic>
        <p:nvPicPr>
          <p:cNvPr id="4" name="Graphic 3" descr="Man and Woman">
            <a:extLst>
              <a:ext uri="{FF2B5EF4-FFF2-40B4-BE49-F238E27FC236}">
                <a16:creationId xmlns:a16="http://schemas.microsoft.com/office/drawing/2014/main" id="{6636500A-ECB0-46C9-8E84-2EC3F1987C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853" y="2240008"/>
            <a:ext cx="3750815" cy="3750815"/>
          </a:xfrm>
          <a:prstGeom prst="rect">
            <a:avLst/>
          </a:prstGeom>
        </p:spPr>
      </p:pic>
      <p:pic>
        <p:nvPicPr>
          <p:cNvPr id="6" name="Graphic 5" descr="Processor">
            <a:extLst>
              <a:ext uri="{FF2B5EF4-FFF2-40B4-BE49-F238E27FC236}">
                <a16:creationId xmlns:a16="http://schemas.microsoft.com/office/drawing/2014/main" id="{4681C022-3587-4B90-B012-83245B8A9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98978" y="3732682"/>
            <a:ext cx="1149587" cy="1149587"/>
          </a:xfrm>
          <a:prstGeom prst="rect">
            <a:avLst/>
          </a:prstGeom>
        </p:spPr>
      </p:pic>
      <p:pic>
        <p:nvPicPr>
          <p:cNvPr id="12" name="Graphic 11" descr="Pencil">
            <a:extLst>
              <a:ext uri="{FF2B5EF4-FFF2-40B4-BE49-F238E27FC236}">
                <a16:creationId xmlns:a16="http://schemas.microsoft.com/office/drawing/2014/main" id="{A57B0A7A-CA28-4AD8-90F8-69CD4F3992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97010" y="4506822"/>
            <a:ext cx="1180319" cy="1180319"/>
          </a:xfrm>
          <a:prstGeom prst="rect">
            <a:avLst/>
          </a:prstGeom>
        </p:spPr>
      </p:pic>
      <p:pic>
        <p:nvPicPr>
          <p:cNvPr id="17" name="Graphic 16" descr="Tools">
            <a:extLst>
              <a:ext uri="{FF2B5EF4-FFF2-40B4-BE49-F238E27FC236}">
                <a16:creationId xmlns:a16="http://schemas.microsoft.com/office/drawing/2014/main" id="{FC2DB7E4-7DA7-414B-960D-656960E6D7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28460" y="3162517"/>
            <a:ext cx="1241947" cy="124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2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324 L 0.00026 -0.00324 L 0.0069 0.00555 C 0.00781 0.00694 0.00885 0.0081 0.00976 0.00949 L 0.01536 0.01944 L 0.022 0.03148 C 0.02252 0.03241 0.02291 0.03403 0.0237 0.03449 L 0.02708 0.03634 L 0.03268 0.0463 C 0.03346 0.04768 0.03385 0.04977 0.03489 0.05046 L 0.04049 0.0544 C 0.04271 0.05833 0.04427 0.06204 0.04726 0.06435 C 0.04844 0.06528 0.04987 0.06574 0.05117 0.0662 C 0.05169 0.0669 0.05416 0.0706 0.05508 0.0713 C 0.05599 0.07199 0.0569 0.07268 0.05781 0.07315 C 0.06054 0.07801 0.05833 0.07477 0.06172 0.07824 C 0.06237 0.07893 0.06276 0.07986 0.06341 0.08032 C 0.06432 0.08079 0.06536 0.08079 0.06627 0.08125 C 0.06679 0.08218 0.06732 0.08333 0.06797 0.08426 C 0.06836 0.08472 0.06901 0.08472 0.06953 0.08518 C 0.07487 0.09005 0.06601 0.08403 0.07461 0.08912 C 0.07552 0.09051 0.07643 0.09213 0.07747 0.09305 C 0.07812 0.09375 0.0789 0.09375 0.07969 0.09421 C 0.08646 0.09815 0.07721 0.09444 0.08867 0.09815 C 0.0901 0.09954 0.09153 0.10116 0.0931 0.10208 C 0.09453 0.10301 0.10143 0.10555 0.1026 0.10602 C 0.10599 0.10764 0.10937 0.10903 0.11263 0.11111 C 0.11484 0.11227 0.11784 0.11412 0.11992 0.11505 C 0.122 0.11597 0.12409 0.11643 0.12617 0.11713 C 0.13424 0.12824 0.12773 0.12176 0.13737 0.125 C 0.13828 0.12523 0.13919 0.12662 0.1401 0.12708 C 0.14323 0.12847 0.14635 0.13009 0.14961 0.13102 C 0.15963 0.1338 0.18607 0.13472 0.19101 0.13495 C 0.19192 0.13518 0.19297 0.13565 0.19388 0.13588 C 0.19531 0.13634 0.19687 0.13634 0.19831 0.13704 C 0.19935 0.13727 0.20013 0.13819 0.20117 0.13889 C 0.20442 0.1375 0.2026 0.13796 0.20677 0.13796 L 0.20846 0.14005 " pathEditMode="relative" ptsTypes="AAAAAAAAAAAAAAAAAAAAAAAAAAAAAAAAAAAA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093 L 0.2263 -0.14931 L 0.2263 -0.14931 " pathEditMode="relative" ptsTypes="A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3DD4A1-70A7-457D-A63D-D43FBFB5DDDD}"/>
              </a:ext>
            </a:extLst>
          </p:cNvPr>
          <p:cNvSpPr/>
          <p:nvPr/>
        </p:nvSpPr>
        <p:spPr>
          <a:xfrm>
            <a:off x="375140" y="436626"/>
            <a:ext cx="9835660" cy="959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</a:pPr>
            <a:r>
              <a:rPr lang="en-GB" sz="7200" kern="1400" dirty="0">
                <a:solidFill>
                  <a:srgbClr val="434343"/>
                </a:solidFill>
                <a:latin typeface="+mj-lt"/>
              </a:rPr>
              <a:t>How does it </a:t>
            </a:r>
            <a:r>
              <a:rPr lang="en-GB" sz="7200" kern="1400" dirty="0">
                <a:solidFill>
                  <a:srgbClr val="C00000"/>
                </a:solidFill>
                <a:latin typeface="+mj-lt"/>
              </a:rPr>
              <a:t>work</a:t>
            </a:r>
            <a:r>
              <a:rPr lang="en-GB" sz="7200" kern="1400" dirty="0">
                <a:solidFill>
                  <a:srgbClr val="434343"/>
                </a:solidFill>
                <a:latin typeface="+mj-lt"/>
              </a:rPr>
              <a:t>?</a:t>
            </a:r>
            <a:endParaRPr lang="en-GB" sz="2400" kern="1400" dirty="0">
              <a:solidFill>
                <a:srgbClr val="434343"/>
              </a:solidFill>
              <a:latin typeface="+mj-lt"/>
            </a:endParaRPr>
          </a:p>
        </p:txBody>
      </p:sp>
      <p:pic>
        <p:nvPicPr>
          <p:cNvPr id="6" name="Graphic 5" descr="Processor">
            <a:extLst>
              <a:ext uri="{FF2B5EF4-FFF2-40B4-BE49-F238E27FC236}">
                <a16:creationId xmlns:a16="http://schemas.microsoft.com/office/drawing/2014/main" id="{4681C022-3587-4B90-B012-83245B8A9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1587" y="2478542"/>
            <a:ext cx="2642430" cy="26424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D5C3A1-BD85-4688-A4ED-A5A37EBABCE8}"/>
              </a:ext>
            </a:extLst>
          </p:cNvPr>
          <p:cNvSpPr/>
          <p:nvPr/>
        </p:nvSpPr>
        <p:spPr>
          <a:xfrm>
            <a:off x="5319128" y="2861379"/>
            <a:ext cx="1553744" cy="2091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n-GB" sz="16600" kern="1400" dirty="0">
                <a:solidFill>
                  <a:srgbClr val="434343"/>
                </a:solidFill>
                <a:latin typeface="+mj-lt"/>
              </a:rPr>
              <a:t>=</a:t>
            </a:r>
            <a:endParaRPr lang="en-GB" sz="4800" kern="1400" dirty="0">
              <a:solidFill>
                <a:srgbClr val="434343"/>
              </a:solidFill>
              <a:latin typeface="+mj-lt"/>
            </a:endParaRPr>
          </a:p>
        </p:txBody>
      </p:sp>
      <p:pic>
        <p:nvPicPr>
          <p:cNvPr id="11" name="Graphic 10" descr="Brain">
            <a:extLst>
              <a:ext uri="{FF2B5EF4-FFF2-40B4-BE49-F238E27FC236}">
                <a16:creationId xmlns:a16="http://schemas.microsoft.com/office/drawing/2014/main" id="{5306FCE1-312D-4FFD-8086-3C2CE9F7E3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28560" y="2302494"/>
            <a:ext cx="2994525" cy="2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1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3DD4A1-70A7-457D-A63D-D43FBFB5DDDD}"/>
              </a:ext>
            </a:extLst>
          </p:cNvPr>
          <p:cNvSpPr/>
          <p:nvPr/>
        </p:nvSpPr>
        <p:spPr>
          <a:xfrm>
            <a:off x="375139" y="436626"/>
            <a:ext cx="11248291" cy="742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</a:pPr>
            <a:r>
              <a:rPr lang="en-GB" sz="5400" kern="1400" dirty="0">
                <a:solidFill>
                  <a:srgbClr val="434343"/>
                </a:solidFill>
                <a:latin typeface="+mj-lt"/>
              </a:rPr>
              <a:t>How much </a:t>
            </a:r>
            <a:r>
              <a:rPr lang="en-GB" sz="5400" kern="1400" dirty="0">
                <a:solidFill>
                  <a:srgbClr val="CC0000"/>
                </a:solidFill>
                <a:latin typeface="+mj-lt"/>
              </a:rPr>
              <a:t>progress</a:t>
            </a:r>
            <a:r>
              <a:rPr lang="en-GB" sz="5400" kern="1400" dirty="0">
                <a:solidFill>
                  <a:srgbClr val="434343"/>
                </a:solidFill>
                <a:latin typeface="+mj-lt"/>
              </a:rPr>
              <a:t> have we made?</a:t>
            </a:r>
            <a:endParaRPr lang="en-GB" sz="1600" kern="1400" dirty="0">
              <a:solidFill>
                <a:srgbClr val="434343"/>
              </a:solidFill>
              <a:latin typeface="+mj-lt"/>
            </a:endParaRPr>
          </a:p>
        </p:txBody>
      </p:sp>
      <p:pic>
        <p:nvPicPr>
          <p:cNvPr id="3" name="Graphic 2" descr="Chat">
            <a:extLst>
              <a:ext uri="{FF2B5EF4-FFF2-40B4-BE49-F238E27FC236}">
                <a16:creationId xmlns:a16="http://schemas.microsoft.com/office/drawing/2014/main" id="{234AF431-B449-405C-A56E-E353E712FE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149" y="3429000"/>
            <a:ext cx="2409093" cy="2409093"/>
          </a:xfrm>
          <a:prstGeom prst="rect">
            <a:avLst/>
          </a:prstGeom>
        </p:spPr>
      </p:pic>
      <p:pic>
        <p:nvPicPr>
          <p:cNvPr id="5" name="Graphic 4" descr="Game controller">
            <a:extLst>
              <a:ext uri="{FF2B5EF4-FFF2-40B4-BE49-F238E27FC236}">
                <a16:creationId xmlns:a16="http://schemas.microsoft.com/office/drawing/2014/main" id="{400A1A9A-1407-4EA3-9192-47DD572974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42942" y="1354015"/>
            <a:ext cx="2239106" cy="2239106"/>
          </a:xfrm>
          <a:prstGeom prst="rect">
            <a:avLst/>
          </a:prstGeom>
        </p:spPr>
      </p:pic>
      <p:pic>
        <p:nvPicPr>
          <p:cNvPr id="9" name="Graphic 8" descr="Pencil">
            <a:hlinkClick r:id="rId8"/>
            <a:extLst>
              <a:ext uri="{FF2B5EF4-FFF2-40B4-BE49-F238E27FC236}">
                <a16:creationId xmlns:a16="http://schemas.microsoft.com/office/drawing/2014/main" id="{F10558E5-CE82-481E-8BF4-31E65D9F8A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71181" y="1614853"/>
            <a:ext cx="1717430" cy="1717430"/>
          </a:xfrm>
          <a:prstGeom prst="rect">
            <a:avLst/>
          </a:prstGeom>
        </p:spPr>
      </p:pic>
      <p:pic>
        <p:nvPicPr>
          <p:cNvPr id="13" name="Graphic 12" descr="Car">
            <a:extLst>
              <a:ext uri="{FF2B5EF4-FFF2-40B4-BE49-F238E27FC236}">
                <a16:creationId xmlns:a16="http://schemas.microsoft.com/office/drawing/2014/main" id="{DA5F73EE-B0AB-4C4D-A05A-E2D727CAED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70427" y="3625365"/>
            <a:ext cx="2239106" cy="22391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98D03DF-77F9-4E71-8BE7-562AB035249F}"/>
              </a:ext>
            </a:extLst>
          </p:cNvPr>
          <p:cNvSpPr/>
          <p:nvPr/>
        </p:nvSpPr>
        <p:spPr>
          <a:xfrm>
            <a:off x="-76205" y="5385706"/>
            <a:ext cx="3701561" cy="1035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n-GB" sz="4000" kern="1400" dirty="0">
                <a:solidFill>
                  <a:srgbClr val="C00000"/>
                </a:solidFill>
                <a:latin typeface="+mj-lt"/>
              </a:rPr>
              <a:t>Understand our speech</a:t>
            </a:r>
            <a:endParaRPr lang="en-GB" sz="1100" kern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045EA4-7BBD-4FC9-B5A4-7A63216048FF}"/>
              </a:ext>
            </a:extLst>
          </p:cNvPr>
          <p:cNvSpPr/>
          <p:nvPr/>
        </p:nvSpPr>
        <p:spPr>
          <a:xfrm>
            <a:off x="2923438" y="3320132"/>
            <a:ext cx="3701561" cy="1035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n-GB" sz="4000" kern="1400" dirty="0">
                <a:solidFill>
                  <a:srgbClr val="434343"/>
                </a:solidFill>
                <a:latin typeface="+mj-lt"/>
              </a:rPr>
              <a:t>Play games against us</a:t>
            </a:r>
            <a:endParaRPr lang="en-GB" sz="11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E1B542-BE12-44D4-A9EB-B343C91CF1A1}"/>
              </a:ext>
            </a:extLst>
          </p:cNvPr>
          <p:cNvSpPr/>
          <p:nvPr/>
        </p:nvSpPr>
        <p:spPr>
          <a:xfrm>
            <a:off x="5952389" y="5385706"/>
            <a:ext cx="3701561" cy="574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n-GB" sz="4000" kern="1400" dirty="0">
                <a:solidFill>
                  <a:srgbClr val="C00000"/>
                </a:solidFill>
                <a:latin typeface="+mj-lt"/>
              </a:rPr>
              <a:t>Drive cars</a:t>
            </a:r>
            <a:endParaRPr lang="en-GB" sz="1100" kern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7" name="Rectangle 16">
            <a:hlinkClick r:id="rId8"/>
            <a:extLst>
              <a:ext uri="{FF2B5EF4-FFF2-40B4-BE49-F238E27FC236}">
                <a16:creationId xmlns:a16="http://schemas.microsoft.com/office/drawing/2014/main" id="{4E4E44CA-BAE2-4090-9FCB-75D8A45ACC59}"/>
              </a:ext>
            </a:extLst>
          </p:cNvPr>
          <p:cNvSpPr/>
          <p:nvPr/>
        </p:nvSpPr>
        <p:spPr>
          <a:xfrm>
            <a:off x="8779112" y="3320132"/>
            <a:ext cx="3701561" cy="1035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n-GB" sz="4000" kern="1400" dirty="0">
                <a:solidFill>
                  <a:srgbClr val="434343"/>
                </a:solidFill>
                <a:latin typeface="+mj-lt"/>
              </a:rPr>
              <a:t>Guess human drawings</a:t>
            </a:r>
            <a:endParaRPr lang="en-GB" sz="1100" kern="1400" dirty="0">
              <a:solidFill>
                <a:srgbClr val="43434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28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3DD4A1-70A7-457D-A63D-D43FBFB5DDDD}"/>
              </a:ext>
            </a:extLst>
          </p:cNvPr>
          <p:cNvSpPr/>
          <p:nvPr/>
        </p:nvSpPr>
        <p:spPr>
          <a:xfrm>
            <a:off x="1550377" y="352041"/>
            <a:ext cx="89710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800" kern="1400" dirty="0">
                <a:solidFill>
                  <a:srgbClr val="434343"/>
                </a:solidFill>
                <a:latin typeface="+mj-lt"/>
              </a:rPr>
              <a:t>Should we allow </a:t>
            </a:r>
            <a:r>
              <a:rPr lang="en-GB" sz="4800" kern="1400" dirty="0">
                <a:solidFill>
                  <a:srgbClr val="C00000"/>
                </a:solidFill>
                <a:latin typeface="+mj-lt"/>
              </a:rPr>
              <a:t>robots</a:t>
            </a:r>
            <a:r>
              <a:rPr lang="en-GB" sz="4800" kern="1400" dirty="0">
                <a:solidFill>
                  <a:srgbClr val="434343"/>
                </a:solidFill>
                <a:latin typeface="+mj-lt"/>
              </a:rPr>
              <a:t> to become </a:t>
            </a:r>
            <a:r>
              <a:rPr lang="en-GB" sz="4800" kern="1400" dirty="0">
                <a:solidFill>
                  <a:srgbClr val="C00000"/>
                </a:solidFill>
                <a:latin typeface="+mj-lt"/>
              </a:rPr>
              <a:t>as smart as humans</a:t>
            </a:r>
            <a:r>
              <a:rPr lang="en-GB" sz="4800" kern="1400" dirty="0">
                <a:solidFill>
                  <a:srgbClr val="434343"/>
                </a:solidFill>
                <a:latin typeface="+mj-lt"/>
              </a:rPr>
              <a:t>?</a:t>
            </a:r>
            <a:br>
              <a:rPr lang="en-GB" sz="4800" kern="1400" dirty="0">
                <a:solidFill>
                  <a:srgbClr val="434343"/>
                </a:solidFill>
                <a:latin typeface="+mj-lt"/>
              </a:rPr>
            </a:br>
            <a:endParaRPr lang="en-GB" sz="14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8375DB-B404-4E6B-8B19-CC1B33647AD4}"/>
              </a:ext>
            </a:extLst>
          </p:cNvPr>
          <p:cNvSpPr/>
          <p:nvPr/>
        </p:nvSpPr>
        <p:spPr>
          <a:xfrm>
            <a:off x="657198" y="2150397"/>
            <a:ext cx="816805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CC0000"/>
                </a:solidFill>
                <a:latin typeface="+mj-lt"/>
              </a:rPr>
              <a:t>Q1</a:t>
            </a:r>
            <a:r>
              <a:rPr lang="en-GB" sz="3200" dirty="0">
                <a:latin typeface="+mj-lt"/>
              </a:rPr>
              <a:t>. </a:t>
            </a:r>
            <a:r>
              <a:rPr lang="en-GB" sz="3200" dirty="0">
                <a:solidFill>
                  <a:srgbClr val="434343"/>
                </a:solidFill>
                <a:latin typeface="+mj-lt"/>
              </a:rPr>
              <a:t>If AI develops consciousness, how would society change to accommodate AI rights? </a:t>
            </a:r>
          </a:p>
          <a:p>
            <a:pPr>
              <a:spcAft>
                <a:spcPts val="1200"/>
              </a:spcAft>
            </a:pPr>
            <a:r>
              <a:rPr lang="en-GB" sz="3200" dirty="0">
                <a:solidFill>
                  <a:srgbClr val="434343"/>
                </a:solidFill>
                <a:latin typeface="+mj-lt"/>
              </a:rPr>
              <a:t>How would AI fit into society?</a:t>
            </a:r>
            <a:endParaRPr lang="en-GB" sz="3200" dirty="0">
              <a:latin typeface="+mj-lt"/>
            </a:endParaRPr>
          </a:p>
          <a:p>
            <a:r>
              <a:rPr lang="en-GB" sz="3200" dirty="0">
                <a:solidFill>
                  <a:srgbClr val="CC0000"/>
                </a:solidFill>
                <a:latin typeface="+mj-lt"/>
              </a:rPr>
              <a:t>Q2</a:t>
            </a:r>
            <a:r>
              <a:rPr lang="en-GB" sz="3200" dirty="0">
                <a:latin typeface="+mj-lt"/>
              </a:rPr>
              <a:t>. </a:t>
            </a:r>
            <a:r>
              <a:rPr lang="en-GB" sz="3200" dirty="0">
                <a:solidFill>
                  <a:srgbClr val="434343"/>
                </a:solidFill>
                <a:latin typeface="+mj-lt"/>
              </a:rPr>
              <a:t>Do AI need rules or a code to follow?</a:t>
            </a:r>
            <a:br>
              <a:rPr lang="en-GB" sz="3200" kern="1400" dirty="0">
                <a:solidFill>
                  <a:srgbClr val="434343"/>
                </a:solidFill>
                <a:latin typeface="+mj-lt"/>
              </a:rPr>
            </a:br>
            <a:endParaRPr lang="en-GB" sz="3200" kern="1400" dirty="0">
              <a:solidFill>
                <a:srgbClr val="434343"/>
              </a:solidFill>
              <a:latin typeface="+mj-lt"/>
            </a:endParaRPr>
          </a:p>
        </p:txBody>
      </p:sp>
      <p:pic>
        <p:nvPicPr>
          <p:cNvPr id="23" name="Graphic 22" descr="Robot">
            <a:extLst>
              <a:ext uri="{FF2B5EF4-FFF2-40B4-BE49-F238E27FC236}">
                <a16:creationId xmlns:a16="http://schemas.microsoft.com/office/drawing/2014/main" id="{7BC3B588-E9C2-45A3-803C-73C1C1E68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50705" y="2113875"/>
            <a:ext cx="3334795" cy="333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4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3DD4A1-70A7-457D-A63D-D43FBFB5DDDD}"/>
              </a:ext>
            </a:extLst>
          </p:cNvPr>
          <p:cNvSpPr/>
          <p:nvPr/>
        </p:nvSpPr>
        <p:spPr>
          <a:xfrm>
            <a:off x="1550377" y="352041"/>
            <a:ext cx="89710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800" kern="1400" dirty="0">
                <a:solidFill>
                  <a:srgbClr val="434343"/>
                </a:solidFill>
                <a:latin typeface="+mj-lt"/>
              </a:rPr>
              <a:t>Should we allow </a:t>
            </a:r>
            <a:r>
              <a:rPr lang="en-GB" sz="4800" kern="1400" dirty="0">
                <a:solidFill>
                  <a:srgbClr val="C00000"/>
                </a:solidFill>
                <a:latin typeface="+mj-lt"/>
              </a:rPr>
              <a:t>robots</a:t>
            </a:r>
            <a:r>
              <a:rPr lang="en-GB" sz="4800" kern="1400" dirty="0">
                <a:solidFill>
                  <a:srgbClr val="434343"/>
                </a:solidFill>
                <a:latin typeface="+mj-lt"/>
              </a:rPr>
              <a:t> to become </a:t>
            </a:r>
            <a:r>
              <a:rPr lang="en-GB" sz="4800" kern="1400" dirty="0">
                <a:solidFill>
                  <a:srgbClr val="C00000"/>
                </a:solidFill>
                <a:latin typeface="+mj-lt"/>
              </a:rPr>
              <a:t>as smart as humans</a:t>
            </a:r>
            <a:r>
              <a:rPr lang="en-GB" sz="4800" kern="1400" dirty="0">
                <a:solidFill>
                  <a:srgbClr val="434343"/>
                </a:solidFill>
                <a:latin typeface="+mj-lt"/>
              </a:rPr>
              <a:t>? cont.</a:t>
            </a:r>
            <a:br>
              <a:rPr lang="en-GB" sz="4800" kern="1400" dirty="0">
                <a:solidFill>
                  <a:srgbClr val="434343"/>
                </a:solidFill>
                <a:latin typeface="+mj-lt"/>
              </a:rPr>
            </a:br>
            <a:endParaRPr lang="en-GB" sz="1400" kern="1400" dirty="0">
              <a:solidFill>
                <a:srgbClr val="434343"/>
              </a:solidFill>
              <a:latin typeface="+mj-lt"/>
            </a:endParaRPr>
          </a:p>
        </p:txBody>
      </p:sp>
      <p:pic>
        <p:nvPicPr>
          <p:cNvPr id="23" name="Graphic 22" descr="Robot">
            <a:extLst>
              <a:ext uri="{FF2B5EF4-FFF2-40B4-BE49-F238E27FC236}">
                <a16:creationId xmlns:a16="http://schemas.microsoft.com/office/drawing/2014/main" id="{7BC3B588-E9C2-45A3-803C-73C1C1E68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02117" y="2254851"/>
            <a:ext cx="3334795" cy="33347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4A8863-2DA9-4AB3-AE3F-1A82156AD37D}"/>
              </a:ext>
            </a:extLst>
          </p:cNvPr>
          <p:cNvSpPr/>
          <p:nvPr/>
        </p:nvSpPr>
        <p:spPr>
          <a:xfrm>
            <a:off x="671906" y="2137145"/>
            <a:ext cx="7969967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dirty="0">
                <a:solidFill>
                  <a:srgbClr val="CC0000"/>
                </a:solidFill>
                <a:latin typeface="+mj-lt"/>
              </a:rPr>
              <a:t>Q3</a:t>
            </a:r>
            <a:r>
              <a:rPr lang="en-GB" sz="3200" dirty="0">
                <a:latin typeface="+mj-lt"/>
              </a:rPr>
              <a:t>. </a:t>
            </a:r>
            <a:r>
              <a:rPr lang="en-GB" sz="3200" dirty="0">
                <a:solidFill>
                  <a:srgbClr val="434343"/>
                </a:solidFill>
                <a:latin typeface="+mj-lt"/>
              </a:rPr>
              <a:t>Should people spend their lives actually living instead of working?  </a:t>
            </a:r>
          </a:p>
          <a:p>
            <a:br>
              <a:rPr lang="en-GB" sz="3200" kern="1400" dirty="0">
                <a:solidFill>
                  <a:srgbClr val="434343"/>
                </a:solidFill>
                <a:latin typeface="+mj-lt"/>
              </a:rPr>
            </a:br>
            <a:endParaRPr lang="en-GB" sz="32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ECEF17-CBB7-4DAA-839B-25736F62A1B1}"/>
              </a:ext>
            </a:extLst>
          </p:cNvPr>
          <p:cNvSpPr/>
          <p:nvPr/>
        </p:nvSpPr>
        <p:spPr>
          <a:xfrm>
            <a:off x="632150" y="4133998"/>
            <a:ext cx="83395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CC0000"/>
                </a:solidFill>
                <a:latin typeface="+mj-lt"/>
              </a:rPr>
              <a:t>Q5</a:t>
            </a:r>
            <a:r>
              <a:rPr lang="en-GB" sz="3200" dirty="0">
                <a:latin typeface="+mj-lt"/>
              </a:rPr>
              <a:t>. </a:t>
            </a:r>
            <a:r>
              <a:rPr lang="en-GB" sz="3200" dirty="0">
                <a:solidFill>
                  <a:srgbClr val="434343"/>
                </a:solidFill>
                <a:latin typeface="+mj-lt"/>
              </a:rPr>
              <a:t>What if AI surpasses human intelligence? What affect could this have on human rights and society? </a:t>
            </a:r>
            <a:endParaRPr lang="en-GB" sz="32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C5D6B6-5ABC-493B-9C49-D6324B7CE220}"/>
              </a:ext>
            </a:extLst>
          </p:cNvPr>
          <p:cNvSpPr/>
          <p:nvPr/>
        </p:nvSpPr>
        <p:spPr>
          <a:xfrm>
            <a:off x="632150" y="3426715"/>
            <a:ext cx="7457619" cy="584775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GB" sz="3200" dirty="0">
                <a:solidFill>
                  <a:srgbClr val="CC0000"/>
                </a:solidFill>
                <a:latin typeface="+mj-lt"/>
              </a:rPr>
              <a:t>Q4</a:t>
            </a:r>
            <a:r>
              <a:rPr lang="en-GB" sz="3200" dirty="0">
                <a:latin typeface="+mj-lt"/>
              </a:rPr>
              <a:t>. </a:t>
            </a:r>
            <a:r>
              <a:rPr lang="en-GB" sz="3200" dirty="0">
                <a:solidFill>
                  <a:srgbClr val="434343"/>
                </a:solidFill>
                <a:latin typeface="+mj-lt"/>
              </a:rPr>
              <a:t>If so, how would wealth be distributed? </a:t>
            </a:r>
          </a:p>
        </p:txBody>
      </p:sp>
    </p:spTree>
    <p:extLst>
      <p:ext uri="{BB962C8B-B14F-4D97-AF65-F5344CB8AC3E}">
        <p14:creationId xmlns:p14="http://schemas.microsoft.com/office/powerpoint/2010/main" val="427075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3DD4A1-70A7-457D-A63D-D43FBFB5DDDD}"/>
              </a:ext>
            </a:extLst>
          </p:cNvPr>
          <p:cNvSpPr/>
          <p:nvPr/>
        </p:nvSpPr>
        <p:spPr>
          <a:xfrm>
            <a:off x="1600198" y="1638604"/>
            <a:ext cx="1002616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4400" kern="1400" dirty="0">
                <a:solidFill>
                  <a:srgbClr val="434343"/>
                </a:solidFill>
                <a:latin typeface="+mj-lt"/>
              </a:rPr>
              <a:t>Should we </a:t>
            </a:r>
            <a:r>
              <a:rPr lang="en-GB" sz="4400" kern="1400" dirty="0">
                <a:solidFill>
                  <a:srgbClr val="C00000"/>
                </a:solidFill>
                <a:latin typeface="+mj-lt"/>
              </a:rPr>
              <a:t>be</a:t>
            </a:r>
            <a:r>
              <a:rPr lang="en-GB" sz="4400" kern="1400" dirty="0">
                <a:solidFill>
                  <a:srgbClr val="434343"/>
                </a:solidFill>
                <a:latin typeface="+mj-lt"/>
              </a:rPr>
              <a:t> </a:t>
            </a:r>
            <a:r>
              <a:rPr lang="en-GB" sz="4400" kern="1400" dirty="0">
                <a:solidFill>
                  <a:srgbClr val="C00000"/>
                </a:solidFill>
                <a:latin typeface="+mj-lt"/>
              </a:rPr>
              <a:t>allowed</a:t>
            </a:r>
            <a:r>
              <a:rPr lang="en-GB" sz="4400" kern="1400" dirty="0">
                <a:solidFill>
                  <a:srgbClr val="434343"/>
                </a:solidFill>
                <a:latin typeface="+mj-lt"/>
              </a:rPr>
              <a:t> to read minds?</a:t>
            </a:r>
            <a:br>
              <a:rPr lang="en-GB" sz="4400" kern="1400" dirty="0">
                <a:solidFill>
                  <a:srgbClr val="434343"/>
                </a:solidFill>
                <a:latin typeface="+mj-lt"/>
              </a:rPr>
            </a:br>
            <a:endParaRPr lang="en-GB" sz="12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F16CB-152B-4CF5-A7D6-C655F1B2CEBD}"/>
              </a:ext>
            </a:extLst>
          </p:cNvPr>
          <p:cNvSpPr/>
          <p:nvPr/>
        </p:nvSpPr>
        <p:spPr>
          <a:xfrm>
            <a:off x="1540947" y="290771"/>
            <a:ext cx="66065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8000" kern="1400" dirty="0">
                <a:solidFill>
                  <a:srgbClr val="C00000"/>
                </a:solidFill>
                <a:latin typeface="+mj-lt"/>
              </a:rPr>
              <a:t>Reading</a:t>
            </a:r>
            <a:r>
              <a:rPr lang="en-GB" sz="8000" kern="1400" dirty="0">
                <a:solidFill>
                  <a:srgbClr val="434343"/>
                </a:solidFill>
                <a:latin typeface="+mj-lt"/>
              </a:rPr>
              <a:t> </a:t>
            </a:r>
            <a:r>
              <a:rPr lang="en-GB" sz="8000" kern="1400" dirty="0">
                <a:solidFill>
                  <a:srgbClr val="C00000"/>
                </a:solidFill>
                <a:latin typeface="+mj-lt"/>
              </a:rPr>
              <a:t>Minds</a:t>
            </a:r>
            <a:endParaRPr lang="en-GB" sz="3600" kern="1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9" name="Graphic 8" descr="Brain in head">
            <a:extLst>
              <a:ext uri="{FF2B5EF4-FFF2-40B4-BE49-F238E27FC236}">
                <a16:creationId xmlns:a16="http://schemas.microsoft.com/office/drawing/2014/main" id="{2C7F0021-5397-4286-9617-43991D0C66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598" y="76195"/>
            <a:ext cx="1371600" cy="1371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4C0601-AD4E-45F8-A19F-30210A4BCF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658" y="3771016"/>
            <a:ext cx="2425863" cy="223141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D56E71-90CF-43D8-9D4F-3C059893BCF6}"/>
              </a:ext>
            </a:extLst>
          </p:cNvPr>
          <p:cNvSpPr/>
          <p:nvPr/>
        </p:nvSpPr>
        <p:spPr>
          <a:xfrm>
            <a:off x="669803" y="2647884"/>
            <a:ext cx="8560906" cy="234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3200" kern="1400" dirty="0">
                <a:solidFill>
                  <a:srgbClr val="C00000"/>
                </a:solidFill>
                <a:latin typeface="+mj-lt"/>
              </a:rPr>
              <a:t>Q1</a:t>
            </a:r>
            <a:r>
              <a:rPr lang="en-GB" sz="3200" kern="1400" dirty="0">
                <a:solidFill>
                  <a:srgbClr val="434343"/>
                </a:solidFill>
                <a:latin typeface="+mj-lt"/>
              </a:rPr>
              <a:t>. When should we be able to read minds? </a:t>
            </a:r>
          </a:p>
          <a:p>
            <a:pPr>
              <a:spcBef>
                <a:spcPts val="1200"/>
              </a:spcBef>
            </a:pPr>
            <a:r>
              <a:rPr lang="en-GB" sz="3200" dirty="0">
                <a:solidFill>
                  <a:srgbClr val="C00000"/>
                </a:solidFill>
                <a:latin typeface="+mj-lt"/>
              </a:rPr>
              <a:t>Q2</a:t>
            </a:r>
            <a:r>
              <a:rPr lang="en-GB" sz="3200" dirty="0">
                <a:solidFill>
                  <a:srgbClr val="434343"/>
                </a:solidFill>
                <a:latin typeface="+mj-lt"/>
              </a:rPr>
              <a:t>. Who should be allowed to read our minds? </a:t>
            </a:r>
          </a:p>
          <a:p>
            <a:pPr>
              <a:spcBef>
                <a:spcPts val="1200"/>
              </a:spcBef>
            </a:pPr>
            <a:r>
              <a:rPr lang="en-GB" sz="3200" dirty="0">
                <a:solidFill>
                  <a:srgbClr val="C00000"/>
                </a:solidFill>
                <a:latin typeface="+mj-lt"/>
              </a:rPr>
              <a:t>Q3</a:t>
            </a:r>
            <a:r>
              <a:rPr lang="en-GB" sz="3200" dirty="0">
                <a:solidFill>
                  <a:srgbClr val="434343"/>
                </a:solidFill>
                <a:latin typeface="+mj-lt"/>
              </a:rPr>
              <a:t>. Should we be able to put people in jail if they think about doing a crime in the future? </a:t>
            </a:r>
          </a:p>
        </p:txBody>
      </p:sp>
    </p:spTree>
    <p:extLst>
      <p:ext uri="{BB962C8B-B14F-4D97-AF65-F5344CB8AC3E}">
        <p14:creationId xmlns:p14="http://schemas.microsoft.com/office/powerpoint/2010/main" val="286128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3DD4A1-70A7-457D-A63D-D43FBFB5DDDD}"/>
              </a:ext>
            </a:extLst>
          </p:cNvPr>
          <p:cNvSpPr/>
          <p:nvPr/>
        </p:nvSpPr>
        <p:spPr>
          <a:xfrm>
            <a:off x="1600198" y="1625051"/>
            <a:ext cx="1002616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4400" kern="1400" dirty="0">
                <a:solidFill>
                  <a:srgbClr val="434343"/>
                </a:solidFill>
                <a:latin typeface="+mj-lt"/>
              </a:rPr>
              <a:t>Should we </a:t>
            </a:r>
            <a:r>
              <a:rPr lang="en-GB" sz="4400" kern="1400" dirty="0">
                <a:solidFill>
                  <a:srgbClr val="C00000"/>
                </a:solidFill>
                <a:latin typeface="+mj-lt"/>
              </a:rPr>
              <a:t>be</a:t>
            </a:r>
            <a:r>
              <a:rPr lang="en-GB" sz="4400" kern="1400" dirty="0">
                <a:solidFill>
                  <a:srgbClr val="434343"/>
                </a:solidFill>
                <a:latin typeface="+mj-lt"/>
              </a:rPr>
              <a:t> </a:t>
            </a:r>
            <a:r>
              <a:rPr lang="en-GB" sz="4400" kern="1400" dirty="0">
                <a:solidFill>
                  <a:srgbClr val="C00000"/>
                </a:solidFill>
                <a:latin typeface="+mj-lt"/>
              </a:rPr>
              <a:t>allowed</a:t>
            </a:r>
            <a:r>
              <a:rPr lang="en-GB" sz="4400" kern="1400" dirty="0">
                <a:solidFill>
                  <a:srgbClr val="434343"/>
                </a:solidFill>
                <a:latin typeface="+mj-lt"/>
              </a:rPr>
              <a:t> to read minds?</a:t>
            </a:r>
            <a:br>
              <a:rPr lang="en-GB" sz="4400" kern="1400" dirty="0">
                <a:solidFill>
                  <a:srgbClr val="434343"/>
                </a:solidFill>
                <a:latin typeface="+mj-lt"/>
              </a:rPr>
            </a:br>
            <a:endParaRPr lang="en-GB" sz="12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F16CB-152B-4CF5-A7D6-C655F1B2CEBD}"/>
              </a:ext>
            </a:extLst>
          </p:cNvPr>
          <p:cNvSpPr/>
          <p:nvPr/>
        </p:nvSpPr>
        <p:spPr>
          <a:xfrm>
            <a:off x="1540947" y="290771"/>
            <a:ext cx="66065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8000" kern="1400" dirty="0">
                <a:solidFill>
                  <a:srgbClr val="C00000"/>
                </a:solidFill>
                <a:latin typeface="+mj-lt"/>
              </a:rPr>
              <a:t>Reading</a:t>
            </a:r>
            <a:r>
              <a:rPr lang="en-GB" sz="8000" kern="1400" dirty="0">
                <a:solidFill>
                  <a:srgbClr val="434343"/>
                </a:solidFill>
                <a:latin typeface="+mj-lt"/>
              </a:rPr>
              <a:t> </a:t>
            </a:r>
            <a:r>
              <a:rPr lang="en-GB" sz="8000" kern="1400" dirty="0">
                <a:solidFill>
                  <a:srgbClr val="C00000"/>
                </a:solidFill>
                <a:latin typeface="+mj-lt"/>
              </a:rPr>
              <a:t>Minds</a:t>
            </a:r>
            <a:endParaRPr lang="en-GB" sz="3600" kern="1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9" name="Graphic 8" descr="Brain in head">
            <a:extLst>
              <a:ext uri="{FF2B5EF4-FFF2-40B4-BE49-F238E27FC236}">
                <a16:creationId xmlns:a16="http://schemas.microsoft.com/office/drawing/2014/main" id="{2C7F0021-5397-4286-9617-43991D0C66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598" y="76195"/>
            <a:ext cx="1371600" cy="1371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4C0601-AD4E-45F8-A19F-30210A4BCF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658" y="3771016"/>
            <a:ext cx="2425863" cy="22314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C147ACB-11EE-4EC5-9744-047B405F8611}"/>
              </a:ext>
            </a:extLst>
          </p:cNvPr>
          <p:cNvSpPr/>
          <p:nvPr/>
        </p:nvSpPr>
        <p:spPr>
          <a:xfrm>
            <a:off x="662608" y="2475745"/>
            <a:ext cx="960782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200" dirty="0">
                <a:solidFill>
                  <a:srgbClr val="C00000"/>
                </a:solidFill>
                <a:latin typeface="+mj-lt"/>
              </a:rPr>
              <a:t>Q4</a:t>
            </a:r>
            <a:r>
              <a:rPr lang="en-GB" sz="3200" dirty="0">
                <a:latin typeface="+mj-lt"/>
              </a:rPr>
              <a:t>. </a:t>
            </a:r>
            <a:r>
              <a:rPr lang="en-GB" sz="3200" dirty="0">
                <a:solidFill>
                  <a:srgbClr val="434343"/>
                </a:solidFill>
                <a:latin typeface="+mj-lt"/>
              </a:rPr>
              <a:t>What if reading minds did not inform you about a person’s intent, should you be able to read their mind?</a:t>
            </a:r>
            <a:endParaRPr lang="en-GB" sz="3200" dirty="0"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n-GB" sz="3200" dirty="0">
                <a:solidFill>
                  <a:srgbClr val="C00000"/>
                </a:solidFill>
                <a:latin typeface="+mj-lt"/>
              </a:rPr>
              <a:t>Q5</a:t>
            </a:r>
            <a:r>
              <a:rPr lang="en-GB" sz="3200" dirty="0">
                <a:latin typeface="+mj-lt"/>
              </a:rPr>
              <a:t>. </a:t>
            </a:r>
            <a:r>
              <a:rPr lang="en-GB" sz="3200" dirty="0">
                <a:solidFill>
                  <a:srgbClr val="434343"/>
                </a:solidFill>
                <a:latin typeface="+mj-lt"/>
              </a:rPr>
              <a:t>What if reading minds did not inform you of neurological medical conditions, should you be able to read their mind? </a:t>
            </a:r>
          </a:p>
          <a:p>
            <a:pPr>
              <a:spcAft>
                <a:spcPts val="1200"/>
              </a:spcAft>
            </a:pPr>
            <a:r>
              <a:rPr lang="en-GB" sz="3200" dirty="0">
                <a:solidFill>
                  <a:srgbClr val="C00000"/>
                </a:solidFill>
                <a:latin typeface="+mj-lt"/>
              </a:rPr>
              <a:t>Q6</a:t>
            </a:r>
            <a:r>
              <a:rPr lang="en-GB" sz="3200" dirty="0">
                <a:solidFill>
                  <a:srgbClr val="434343"/>
                </a:solidFill>
                <a:latin typeface="+mj-lt"/>
              </a:rPr>
              <a:t>. Should we read the minds of people in a vegetative state (coma)?</a:t>
            </a:r>
          </a:p>
          <a:p>
            <a:pPr>
              <a:spcAft>
                <a:spcPts val="12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2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46EE34FCCA3D419F78902AA5F1A70F" ma:contentTypeVersion="12" ma:contentTypeDescription="Create a new document." ma:contentTypeScope="" ma:versionID="c9ed7a6f8a07027933903dca5b597b6e">
  <xsd:schema xmlns:xsd="http://www.w3.org/2001/XMLSchema" xmlns:xs="http://www.w3.org/2001/XMLSchema" xmlns:p="http://schemas.microsoft.com/office/2006/metadata/properties" xmlns:ns2="a43410e6-35a1-4351-a940-33e45c1f74a6" xmlns:ns3="6a8cfbb9-3c71-464a-b11d-7048d50cec72" targetNamespace="http://schemas.microsoft.com/office/2006/metadata/properties" ma:root="true" ma:fieldsID="b743447d8a34f967d82b9b9b6bb0b3fe" ns2:_="" ns3:_="">
    <xsd:import namespace="a43410e6-35a1-4351-a940-33e45c1f74a6"/>
    <xsd:import namespace="6a8cfbb9-3c71-464a-b11d-7048d50cec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410e6-35a1-4351-a940-33e45c1f74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8cfbb9-3c71-464a-b11d-7048d50cec7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a8cfbb9-3c71-464a-b11d-7048d50cec72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D7CA969-087D-47ED-AC74-B616993D65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B511C0-A905-4FB2-9650-B2467FE3C43A}">
  <ds:schemaRefs>
    <ds:schemaRef ds:uri="6a8cfbb9-3c71-464a-b11d-7048d50cec72"/>
    <ds:schemaRef ds:uri="a43410e6-35a1-4351-a940-33e45c1f74a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23A4904-F1D4-4B2F-8699-70A84ED3B362}">
  <ds:schemaRefs>
    <ds:schemaRef ds:uri="3b9b94bd-1c54-40c7-bf85-e7a1bbefe005"/>
    <ds:schemaRef ds:uri="6a8cfbb9-3c71-464a-b11d-7048d50cec7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476</Words>
  <Application>Microsoft Office PowerPoint</Application>
  <PresentationFormat>Widescreen</PresentationFormat>
  <Paragraphs>73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Collcutt</dc:creator>
  <cp:lastModifiedBy>Elena Toma</cp:lastModifiedBy>
  <cp:revision>52</cp:revision>
  <dcterms:created xsi:type="dcterms:W3CDTF">2019-01-04T13:08:38Z</dcterms:created>
  <dcterms:modified xsi:type="dcterms:W3CDTF">2020-07-27T14:11:11Z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0x0101005646EE34FCCA3D419F78902AA5F1A70F</vt:lpwstr>
  </property>
  <property fmtid="{D5CDD505-2E9C-101B-9397-08002B2CF9AE}" pid="3" name="Order">
    <vt:r8>2263400</vt:r8>
  </property>
  <property fmtid="{D5CDD505-2E9C-101B-9397-08002B2CF9AE}" pid="4" name="ComplianceAssetId">
    <vt:lpwstr/>
  </property>
</Properties>
</file>