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6" r:id="rId4"/>
    <p:sldId id="259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F3F5"/>
    <a:srgbClr val="C9A4E4"/>
    <a:srgbClr val="FF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2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thhar\Downloads\AGM2018%20charts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thhar\Downloads\AGM2018%20charts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ne\OneDrive%20-%20British%20Neuroscience%20Association\AGMs\2018%20AGM\AGM2018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/>
              <a:t>Year end</a:t>
            </a:r>
            <a:r>
              <a:rPr lang="en-GB" sz="1600" baseline="0" dirty="0"/>
              <a:t> accounts of the BNA – restricted and unrestricted funds</a:t>
            </a:r>
            <a:endParaRPr lang="en-GB" sz="1600" dirty="0"/>
          </a:p>
        </c:rich>
      </c:tx>
      <c:layout>
        <c:manualLayout>
          <c:xMode val="edge"/>
          <c:yMode val="edge"/>
          <c:x val="0.104179308711575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151334246956386"/>
          <c:y val="0.13428638370153023"/>
          <c:w val="0.87848665753043609"/>
          <c:h val="0.7773355509085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'[AGM2018 charts (1).xlsx]Total reserves'!$A$2</c:f>
              <c:strCache>
                <c:ptCount val="1"/>
                <c:pt idx="0">
                  <c:v>BNA Events Ltd</c:v>
                </c:pt>
              </c:strCache>
            </c:strRef>
          </c:tx>
          <c:spPr>
            <a:solidFill>
              <a:srgbClr val="14CACE"/>
            </a:solidFill>
            <a:ln>
              <a:noFill/>
            </a:ln>
            <a:effectLst/>
          </c:spPr>
          <c:invertIfNegative val="0"/>
          <c:cat>
            <c:numRef>
              <c:f>'[AGM2018 charts (1).xlsx]Total reserves'!$C$1:$F$1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'[AGM2018 charts (1).xlsx]Total reserves'!$C$2:$F$2</c:f>
              <c:numCache>
                <c:formatCode>_-"£"* #,##0_-;\-"£"* #,##0_-;_-"£"* "-"??_-;_-@_-</c:formatCode>
                <c:ptCount val="4"/>
                <c:pt idx="0">
                  <c:v>-100000</c:v>
                </c:pt>
                <c:pt idx="1">
                  <c:v>-122413</c:v>
                </c:pt>
                <c:pt idx="2">
                  <c:v>12474</c:v>
                </c:pt>
                <c:pt idx="3" formatCode="#,##0">
                  <c:v>-4425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4D-4C7A-B7F8-B69D16F593C8}"/>
            </c:ext>
          </c:extLst>
        </c:ser>
        <c:ser>
          <c:idx val="1"/>
          <c:order val="1"/>
          <c:tx>
            <c:strRef>
              <c:f>'[AGM2018 charts (1).xlsx]Total reserves'!$A$3</c:f>
              <c:strCache>
                <c:ptCount val="1"/>
                <c:pt idx="0">
                  <c:v>BNA Ltd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'[AGM2018 charts (1).xlsx]Total reserves'!$C$1:$F$1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'[AGM2018 charts (1).xlsx]Total reserves'!$C$3:$F$3</c:f>
              <c:numCache>
                <c:formatCode>_-"£"* #,##0_-;\-"£"* #,##0_-;_-"£"* "-"??_-;_-@_-</c:formatCode>
                <c:ptCount val="4"/>
                <c:pt idx="0">
                  <c:v>296000</c:v>
                </c:pt>
                <c:pt idx="1">
                  <c:v>309105</c:v>
                </c:pt>
                <c:pt idx="2">
                  <c:v>423523</c:v>
                </c:pt>
                <c:pt idx="3">
                  <c:v>540428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4D-4C7A-B7F8-B69D16F593C8}"/>
            </c:ext>
          </c:extLst>
        </c:ser>
        <c:ser>
          <c:idx val="2"/>
          <c:order val="2"/>
          <c:tx>
            <c:strRef>
              <c:f>'[AGM2018 charts (1).xlsx]Total reserves'!$A$4</c:f>
              <c:strCache>
                <c:ptCount val="1"/>
                <c:pt idx="0">
                  <c:v>Together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'[AGM2018 charts (1).xlsx]Total reserves'!$C$1:$F$1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'[AGM2018 charts (1).xlsx]Total reserves'!$C$4:$F$4</c:f>
              <c:numCache>
                <c:formatCode>_-"£"* #,##0_-;\-"£"* #,##0_-;_-"£"* "-"??_-;_-@_-</c:formatCode>
                <c:ptCount val="4"/>
                <c:pt idx="0">
                  <c:v>196000</c:v>
                </c:pt>
                <c:pt idx="1">
                  <c:v>186692</c:v>
                </c:pt>
                <c:pt idx="2">
                  <c:v>435997</c:v>
                </c:pt>
                <c:pt idx="3" formatCode="#,##0">
                  <c:v>536003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4D-4C7A-B7F8-B69D16F59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6024152"/>
        <c:axId val="326024936"/>
      </c:barChart>
      <c:catAx>
        <c:axId val="326024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24936"/>
        <c:crosses val="autoZero"/>
        <c:auto val="1"/>
        <c:lblAlgn val="ctr"/>
        <c:lblOffset val="100"/>
        <c:noMultiLvlLbl val="0"/>
      </c:catAx>
      <c:valAx>
        <c:axId val="326024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£&quot;* #,##0_-;\-&quot;£&quot;* #,##0_-;_-&quot;£&quot;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24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510699046130117"/>
          <c:y val="8.325478463635208E-2"/>
          <c:w val="0.66625069420627192"/>
          <c:h val="0.752602976855692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'[AGM2018 charts (1).xlsx]Charity'!$A$3</c:f>
              <c:strCache>
                <c:ptCount val="1"/>
                <c:pt idx="0">
                  <c:v>Donations &amp; legacies (chiefly Wellcome)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(1).xlsx]Charity'!$C$3</c:f>
              <c:numCache>
                <c:formatCode>_("£"* #,##0.00_);_("£"* \(#,##0.00\);_("£"* "-"??_);_(@_)</c:formatCode>
                <c:ptCount val="1"/>
                <c:pt idx="0">
                  <c:v>153919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8E-4CDB-9305-12B4F256AD68}"/>
            </c:ext>
          </c:extLst>
        </c:ser>
        <c:ser>
          <c:idx val="2"/>
          <c:order val="2"/>
          <c:tx>
            <c:strRef>
              <c:f>'[AGM2018 charts (1).xlsx]Charity'!$A$4</c:f>
              <c:strCache>
                <c:ptCount val="1"/>
                <c:pt idx="0">
                  <c:v>Charitable activities (membership &amp; advertising)</c:v>
                </c:pt>
              </c:strCache>
            </c:strRef>
          </c:tx>
          <c:spPr>
            <a:pattFill prst="lgConfetti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(1).xlsx]Charity'!$C$4</c:f>
              <c:numCache>
                <c:formatCode>_("£"* #,##0.00_);_("£"* \(#,##0.00\);_("£"* "-"??_);_(@_)</c:formatCode>
                <c:ptCount val="1"/>
                <c:pt idx="0">
                  <c:v>84516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8E-4CDB-9305-12B4F256AD68}"/>
            </c:ext>
          </c:extLst>
        </c:ser>
        <c:ser>
          <c:idx val="3"/>
          <c:order val="3"/>
          <c:tx>
            <c:strRef>
              <c:f>'[AGM2018 charts (1).xlsx]Charity'!$A$5</c:f>
              <c:strCache>
                <c:ptCount val="1"/>
                <c:pt idx="0">
                  <c:v>Investments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(1).xlsx]Charity'!$C$5</c:f>
              <c:numCache>
                <c:formatCode>_("£"* #,##0.00_);_("£"* \(#,##0.00\);_("£"* "-"??_);_(@_)</c:formatCode>
                <c:ptCount val="1"/>
                <c:pt idx="0">
                  <c:v>7014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8E-4CDB-9305-12B4F256AD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6026112"/>
        <c:axId val="326026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'[AGM2018 charts (1).xlsx]Charity'!$A$2</c15:sqref>
                        </c15:formulaRef>
                      </c:ext>
                    </c:extLst>
                    <c:strCache>
                      <c:ptCount val="1"/>
                      <c:pt idx="0">
                        <c:v>Income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'[AGM2018 charts (1).xlsx]Charity'!$B$1</c15:sqref>
                        </c15:formulaRef>
                      </c:ext>
                    </c:extLst>
                    <c:strCache>
                      <c:ptCount val="1"/>
                      <c:pt idx="0">
                        <c:v>YE2018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'[AGM2018 charts (1).xlsx]Charity'!$B$2</c15:sqref>
                        </c15:formulaRef>
                      </c:ext>
                    </c:extLst>
                    <c:numCache>
                      <c:formatCode>_("£"* #,##0.00_);_("£"* \(#,##0.00\);_("£"* "-"??_);_(@_)</c:formatCode>
                      <c:ptCount val="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828E-4CDB-9305-12B4F256AD68}"/>
                  </c:ext>
                </c:extLst>
              </c15:ser>
            </c15:filteredBarSeries>
          </c:ext>
        </c:extLst>
      </c:barChart>
      <c:catAx>
        <c:axId val="326026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6026504"/>
        <c:crosses val="autoZero"/>
        <c:auto val="1"/>
        <c:lblAlgn val="ctr"/>
        <c:lblOffset val="100"/>
        <c:noMultiLvlLbl val="0"/>
      </c:catAx>
      <c:valAx>
        <c:axId val="326026504"/>
        <c:scaling>
          <c:orientation val="minMax"/>
          <c:max val="3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£&quot;* #,##0.00_);_(&quot;£&quot;* \(#,##0.00\);_(&quot;£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2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Expenditure</a:t>
            </a:r>
          </a:p>
        </c:rich>
      </c:tx>
      <c:layout>
        <c:manualLayout>
          <c:xMode val="edge"/>
          <c:yMode val="edge"/>
          <c:x val="0.36085463635374498"/>
          <c:y val="7.220104669370145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555172567717241"/>
          <c:y val="8.0249640485467705E-2"/>
          <c:w val="0.6657300823850083"/>
          <c:h val="0.72718481849478023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'[AGM2018 charts (1).xlsx]Charity'!$A$11</c:f>
              <c:strCache>
                <c:ptCount val="1"/>
                <c:pt idx="0">
                  <c:v>Support costs</c:v>
                </c:pt>
              </c:strCache>
            </c:strRef>
          </c:tx>
          <c:spPr>
            <a:pattFill prst="wdUpDiag">
              <a:fgClr>
                <a:schemeClr val="accent5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(1).xlsx]Charity'!$C$11</c:f>
              <c:numCache>
                <c:formatCode>_("£"* #,##0.00_);_("£"* \(#,##0.00\);_("£"* "-"??_);_(@_)</c:formatCode>
                <c:ptCount val="1"/>
                <c:pt idx="0">
                  <c:v>99692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F-41D5-8E00-F53EE1CA01A1}"/>
            </c:ext>
          </c:extLst>
        </c:ser>
        <c:ser>
          <c:idx val="2"/>
          <c:order val="2"/>
          <c:tx>
            <c:strRef>
              <c:f>'[AGM2018 charts (1).xlsx]Charity'!$A$7</c:f>
              <c:strCache>
                <c:ptCount val="1"/>
                <c:pt idx="0">
                  <c:v>Bulletin production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(1).xlsx]Charity'!$C$7</c:f>
              <c:numCache>
                <c:formatCode>_("£"* #,##0.00_);_("£"* \(#,##0.00\);_("£"* "-"??_);_(@_)</c:formatCode>
                <c:ptCount val="1"/>
                <c:pt idx="0">
                  <c:v>23420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6F-41D5-8E00-F53EE1CA01A1}"/>
            </c:ext>
          </c:extLst>
        </c:ser>
        <c:ser>
          <c:idx val="3"/>
          <c:order val="3"/>
          <c:tx>
            <c:strRef>
              <c:f>'[AGM2018 charts (1).xlsx]Charity'!$A$10</c:f>
              <c:strCache>
                <c:ptCount val="1"/>
                <c:pt idx="0">
                  <c:v>Subscriptions and membership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(1).xlsx]Charity'!$C$10</c:f>
              <c:numCache>
                <c:formatCode>_("£"* #,##0.00_);_("£"* \(#,##0.00\);_("£"* "-"??_);_(@_)</c:formatCode>
                <c:ptCount val="1"/>
                <c:pt idx="0">
                  <c:v>6405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6F-41D5-8E00-F53EE1CA01A1}"/>
            </c:ext>
          </c:extLst>
        </c:ser>
        <c:ser>
          <c:idx val="4"/>
          <c:order val="4"/>
          <c:tx>
            <c:strRef>
              <c:f>'[AGM2018 charts (1).xlsx]Charity'!$A$9</c:f>
              <c:strCache>
                <c:ptCount val="1"/>
                <c:pt idx="0">
                  <c:v>Bursaries and sponsorship</c:v>
                </c:pt>
              </c:strCache>
            </c:strRef>
          </c:tx>
          <c:spPr>
            <a:solidFill>
              <a:srgbClr val="14CACE"/>
            </a:solidFill>
            <a:ln>
              <a:noFill/>
            </a:ln>
            <a:effectLst/>
          </c:spPr>
          <c:invertIfNegative val="0"/>
          <c:val>
            <c:numRef>
              <c:f>'[AGM2018 charts (1).xlsx]Charity'!$C$9</c:f>
              <c:numCache>
                <c:formatCode>_("£"* #,##0.00_);_("£"* \(#,##0.00\);_("£"* "-"??_);_(@_)</c:formatCode>
                <c:ptCount val="1"/>
                <c:pt idx="0">
                  <c:v>10245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6F-41D5-8E00-F53EE1CA01A1}"/>
            </c:ext>
          </c:extLst>
        </c:ser>
        <c:ser>
          <c:idx val="5"/>
          <c:order val="5"/>
          <c:tx>
            <c:strRef>
              <c:f>'[AGM2018 charts (1).xlsx]Charity'!$A$8</c:f>
              <c:strCache>
                <c:ptCount val="1"/>
                <c:pt idx="0">
                  <c:v>Meeting expenses</c:v>
                </c:pt>
              </c:strCache>
            </c:strRef>
          </c:tx>
          <c:spPr>
            <a:solidFill>
              <a:srgbClr val="E18BBE"/>
            </a:solidFill>
            <a:ln>
              <a:noFill/>
            </a:ln>
            <a:effectLst/>
          </c:spPr>
          <c:invertIfNegative val="0"/>
          <c:val>
            <c:numRef>
              <c:f>'[AGM2018 charts (1).xlsx]Charity'!$C$8</c:f>
              <c:numCache>
                <c:formatCode>_("£"* #,##0.00_);_("£"* \(#,##0.00\);_("£"* "-"??_);_(@_)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266F-41D5-8E00-F53EE1CA01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5677136"/>
        <c:axId val="6456755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'[AGM2018 charts (1).xlsx]Charity'!$A$2</c15:sqref>
                        </c15:formulaRef>
                      </c:ext>
                    </c:extLst>
                    <c:strCache>
                      <c:ptCount val="1"/>
                      <c:pt idx="0">
                        <c:v>Income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'[AGM2018 charts (1).xlsx]Charity'!$B$1</c15:sqref>
                        </c15:formulaRef>
                      </c:ext>
                    </c:extLst>
                    <c:strCache>
                      <c:ptCount val="1"/>
                      <c:pt idx="0">
                        <c:v>YE2018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'[AGM2018 charts (1).xlsx]Charity'!$B$2</c15:sqref>
                        </c15:formulaRef>
                      </c:ext>
                    </c:extLst>
                    <c:numCache>
                      <c:formatCode>_("£"* #,##0.00_);_("£"* \(#,##0.00\);_("£"* "-"??_);_(@_)</c:formatCode>
                      <c:ptCount val="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266F-41D5-8E00-F53EE1CA01A1}"/>
                  </c:ext>
                </c:extLst>
              </c15:ser>
            </c15:filteredBarSeries>
          </c:ext>
        </c:extLst>
      </c:barChart>
      <c:catAx>
        <c:axId val="6456771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5675568"/>
        <c:crosses val="autoZero"/>
        <c:auto val="1"/>
        <c:lblAlgn val="ctr"/>
        <c:lblOffset val="100"/>
        <c:noMultiLvlLbl val="0"/>
      </c:catAx>
      <c:valAx>
        <c:axId val="645675568"/>
        <c:scaling>
          <c:orientation val="minMax"/>
          <c:max val="3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£&quot;* #,##0.00_);_(&quot;£&quot;* \(#,##0.00\);_(&quot;£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67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039772909273013"/>
          <c:y val="8.3395180588082415E-2"/>
          <c:w val="0.68346951357845231"/>
          <c:h val="0.70255477554049661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'[AGM2018 charts (1).xlsx]Charity'!$A$3</c:f>
              <c:strCache>
                <c:ptCount val="1"/>
                <c:pt idx="0">
                  <c:v>Donations &amp; legacies 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(1).xlsx]Charity'!$B$3</c:f>
              <c:numCache>
                <c:formatCode>#,##0.00</c:formatCode>
                <c:ptCount val="1"/>
                <c:pt idx="0">
                  <c:v>179270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E-4EA2-A9BC-FDCEC51EB5DE}"/>
            </c:ext>
          </c:extLst>
        </c:ser>
        <c:ser>
          <c:idx val="2"/>
          <c:order val="2"/>
          <c:tx>
            <c:strRef>
              <c:f>'[AGM2018 charts (1).xlsx]Charity'!$A$4</c:f>
              <c:strCache>
                <c:ptCount val="1"/>
                <c:pt idx="0">
                  <c:v>Charitable activities (membership &amp; advertising)</c:v>
                </c:pt>
              </c:strCache>
            </c:strRef>
          </c:tx>
          <c:spPr>
            <a:pattFill prst="lgConfetti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(1).xlsx]Charity'!$B$4</c:f>
              <c:numCache>
                <c:formatCode>General</c:formatCode>
                <c:ptCount val="1"/>
                <c:pt idx="0">
                  <c:v>86558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0E-4EA2-A9BC-FDCEC51EB5DE}"/>
            </c:ext>
          </c:extLst>
        </c:ser>
        <c:ser>
          <c:idx val="3"/>
          <c:order val="3"/>
          <c:tx>
            <c:strRef>
              <c:f>'[AGM2018 charts (1).xlsx]Charity'!$A$5</c:f>
              <c:strCache>
                <c:ptCount val="1"/>
                <c:pt idx="0">
                  <c:v>Investments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(1).xlsx]Charity'!$B$5</c:f>
              <c:numCache>
                <c:formatCode>#,##0</c:formatCode>
                <c:ptCount val="1"/>
                <c:pt idx="0">
                  <c:v>20175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0E-4EA2-A9BC-FDCEC51EB5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6101056"/>
        <c:axId val="526106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'[AGM2018 charts (1).xlsx]Charity'!$A$2</c15:sqref>
                        </c15:formulaRef>
                      </c:ext>
                    </c:extLst>
                    <c:strCache>
                      <c:ptCount val="1"/>
                      <c:pt idx="0">
                        <c:v>Income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'[AGM2018 charts (1).xlsx]Charity'!$B$1</c15:sqref>
                        </c15:formulaRef>
                      </c:ext>
                    </c:extLst>
                    <c:strCache>
                      <c:ptCount val="1"/>
                      <c:pt idx="0">
                        <c:v>YE2018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'[AGM2018 charts (1).xlsx]Charity'!$B$2</c15:sqref>
                        </c15:formulaRef>
                      </c:ext>
                    </c:extLst>
                    <c:numCache>
                      <c:formatCode>_("£"* #,##0.00_);_("£"* \(#,##0.00\);_("£"* "-"??_);_(@_)</c:formatCode>
                      <c:ptCount val="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D0E-4EA2-A9BC-FDCEC51EB5DE}"/>
                  </c:ext>
                </c:extLst>
              </c15:ser>
            </c15:filteredBarSeries>
          </c:ext>
        </c:extLst>
      </c:barChart>
      <c:catAx>
        <c:axId val="5261010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6106152"/>
        <c:crosses val="autoZero"/>
        <c:auto val="1"/>
        <c:lblAlgn val="ctr"/>
        <c:lblOffset val="100"/>
        <c:noMultiLvlLbl val="0"/>
      </c:catAx>
      <c:valAx>
        <c:axId val="526106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610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587899541371705E-3"/>
          <c:y val="0.85136165113333673"/>
          <c:w val="0.96155062161528182"/>
          <c:h val="0.12184751292280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Expenditure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912992994433498"/>
          <c:y val="7.688252361881566E-2"/>
          <c:w val="0.75159619832856817"/>
          <c:h val="0.7075386470792449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'[AGM2018 charts (1).xlsx]Charity'!$A$11</c:f>
              <c:strCache>
                <c:ptCount val="1"/>
                <c:pt idx="0">
                  <c:v>Support costs</c:v>
                </c:pt>
              </c:strCache>
            </c:strRef>
          </c:tx>
          <c:spPr>
            <a:pattFill prst="wdUpDiag">
              <a:fgClr>
                <a:schemeClr val="accent5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(1).xlsx]Charity'!$B$11</c:f>
              <c:numCache>
                <c:formatCode>#,##0</c:formatCode>
                <c:ptCount val="1"/>
                <c:pt idx="0">
                  <c:v>124475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73-45EB-9ED7-F5F23B86BFAC}"/>
            </c:ext>
          </c:extLst>
        </c:ser>
        <c:ser>
          <c:idx val="2"/>
          <c:order val="2"/>
          <c:tx>
            <c:strRef>
              <c:f>'[AGM2018 charts (1).xlsx]Charity'!$A$7</c:f>
              <c:strCache>
                <c:ptCount val="1"/>
                <c:pt idx="0">
                  <c:v>Bulletin production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(1).xlsx]Charity'!$B$7</c:f>
              <c:numCache>
                <c:formatCode>#,##0</c:formatCode>
                <c:ptCount val="1"/>
                <c:pt idx="0">
                  <c:v>24065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73-45EB-9ED7-F5F23B86BFAC}"/>
            </c:ext>
          </c:extLst>
        </c:ser>
        <c:ser>
          <c:idx val="3"/>
          <c:order val="3"/>
          <c:tx>
            <c:strRef>
              <c:f>'[AGM2018 charts (1).xlsx]Charity'!$A$10</c:f>
              <c:strCache>
                <c:ptCount val="1"/>
                <c:pt idx="0">
                  <c:v>Subscriptions and membership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'[AGM2018 charts (1).xlsx]Charity'!$B$1</c:f>
              <c:strCache>
                <c:ptCount val="1"/>
                <c:pt idx="0">
                  <c:v>YE2018</c:v>
                </c:pt>
              </c:strCache>
            </c:strRef>
          </c:cat>
          <c:val>
            <c:numRef>
              <c:f>'[AGM2018 charts (1).xlsx]Charity'!$B$10</c:f>
              <c:numCache>
                <c:formatCode>General</c:formatCode>
                <c:ptCount val="1"/>
                <c:pt idx="0">
                  <c:v>5032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73-45EB-9ED7-F5F23B86BFAC}"/>
            </c:ext>
          </c:extLst>
        </c:ser>
        <c:ser>
          <c:idx val="4"/>
          <c:order val="4"/>
          <c:tx>
            <c:strRef>
              <c:f>'[AGM2018 charts (1).xlsx]Charity'!$A$9</c:f>
              <c:strCache>
                <c:ptCount val="1"/>
                <c:pt idx="0">
                  <c:v>Bursaries and sponsorship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val>
            <c:numRef>
              <c:f>'[AGM2018 charts (1).xlsx]Charity'!$B$9</c:f>
              <c:numCache>
                <c:formatCode>#,##0</c:formatCode>
                <c:ptCount val="1"/>
                <c:pt idx="0">
                  <c:v>6794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73-45EB-9ED7-F5F23B86BFAC}"/>
            </c:ext>
          </c:extLst>
        </c:ser>
        <c:ser>
          <c:idx val="5"/>
          <c:order val="5"/>
          <c:tx>
            <c:strRef>
              <c:f>'[AGM2018 charts (1).xlsx]Charity'!$A$8</c:f>
              <c:strCache>
                <c:ptCount val="1"/>
                <c:pt idx="0">
                  <c:v>Meeting expenses</c:v>
                </c:pt>
              </c:strCache>
            </c:strRef>
          </c:tx>
          <c:spPr>
            <a:solidFill>
              <a:srgbClr val="E18BBE"/>
            </a:solidFill>
            <a:ln>
              <a:noFill/>
            </a:ln>
            <a:effectLst/>
          </c:spPr>
          <c:invertIfNegative val="0"/>
          <c:val>
            <c:numRef>
              <c:f>'[AGM2018 charts (1).xlsx]Charity'!$B$8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2873-45EB-9ED7-F5F23B86B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7524872"/>
        <c:axId val="3475252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'[AGM2018 charts (1).xlsx]Charity'!$A$2</c15:sqref>
                        </c15:formulaRef>
                      </c:ext>
                    </c:extLst>
                    <c:strCache>
                      <c:ptCount val="1"/>
                      <c:pt idx="0">
                        <c:v>Income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'[AGM2018 charts (1).xlsx]Charity'!$B$1</c15:sqref>
                        </c15:formulaRef>
                      </c:ext>
                    </c:extLst>
                    <c:strCache>
                      <c:ptCount val="1"/>
                      <c:pt idx="0">
                        <c:v>YE2018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'[AGM2018 charts (1).xlsx]Charity'!$B$2</c15:sqref>
                        </c15:formulaRef>
                      </c:ext>
                    </c:extLst>
                    <c:numCache>
                      <c:formatCode>_("£"* #,##0.00_);_("£"* \(#,##0.00\);_("£"* "-"??_);_(@_)</c:formatCode>
                      <c:ptCount val="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2873-45EB-9ED7-F5F23B86BFAC}"/>
                  </c:ext>
                </c:extLst>
              </c15:ser>
            </c15:filteredBarSeries>
          </c:ext>
        </c:extLst>
      </c:barChart>
      <c:catAx>
        <c:axId val="347524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7525264"/>
        <c:crosses val="autoZero"/>
        <c:auto val="1"/>
        <c:lblAlgn val="ctr"/>
        <c:lblOffset val="100"/>
        <c:noMultiLvlLbl val="0"/>
      </c:catAx>
      <c:valAx>
        <c:axId val="347525264"/>
        <c:scaling>
          <c:orientation val="minMax"/>
          <c:max val="3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524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13960201384465293"/>
          <c:y val="0.81136840194757809"/>
          <c:w val="0.79694614863144198"/>
          <c:h val="0.157538638918363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dirty="0"/>
              <a:t>YE2017</a:t>
            </a:r>
          </a:p>
        </c:rich>
      </c:tx>
      <c:layout>
        <c:manualLayout>
          <c:xMode val="edge"/>
          <c:yMode val="edge"/>
          <c:x val="0.45940306448180462"/>
          <c:y val="1.5297197934453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Events!$B$5</c:f>
              <c:strCache>
                <c:ptCount val="1"/>
                <c:pt idx="0">
                  <c:v>Meetings (mainly festival)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Events!$A$6:$A$7</c:f>
              <c:strCache>
                <c:ptCount val="2"/>
                <c:pt idx="0">
                  <c:v>Income</c:v>
                </c:pt>
                <c:pt idx="1">
                  <c:v>Expenditure</c:v>
                </c:pt>
              </c:strCache>
            </c:strRef>
          </c:cat>
          <c:val>
            <c:numRef>
              <c:f>Events!$B$6:$B$7</c:f>
              <c:numCache>
                <c:formatCode>_("£"* #,##0.00_);_("£"* \(#,##0.00\);_("£"* "-"??_);_(@_)</c:formatCode>
                <c:ptCount val="2"/>
                <c:pt idx="0">
                  <c:v>452400</c:v>
                </c:pt>
                <c:pt idx="1">
                  <c:v>299461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4-4284-B158-2E28272B3F77}"/>
            </c:ext>
          </c:extLst>
        </c:ser>
        <c:ser>
          <c:idx val="1"/>
          <c:order val="1"/>
          <c:tx>
            <c:strRef>
              <c:f>Events!$C$5</c:f>
              <c:strCache>
                <c:ptCount val="1"/>
                <c:pt idx="0">
                  <c:v>Administration of company</c:v>
                </c:pt>
              </c:strCache>
            </c:strRef>
          </c:tx>
          <c:spPr>
            <a:solidFill>
              <a:srgbClr val="E18BBE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18BB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4-4284-B158-2E28272B3F77}"/>
              </c:ext>
            </c:extLst>
          </c:dPt>
          <c:cat>
            <c:strRef>
              <c:f>Events!$A$6:$A$7</c:f>
              <c:strCache>
                <c:ptCount val="2"/>
                <c:pt idx="0">
                  <c:v>Income</c:v>
                </c:pt>
                <c:pt idx="1">
                  <c:v>Expenditure</c:v>
                </c:pt>
              </c:strCache>
            </c:strRef>
          </c:cat>
          <c:val>
            <c:numRef>
              <c:f>Events!$C$6:$C$7</c:f>
              <c:numCache>
                <c:formatCode>_("£"* #,##0.00_);_("£"* \(#,##0.00\);_("£"* "-"??_);_(@_)</c:formatCode>
                <c:ptCount val="2"/>
                <c:pt idx="0">
                  <c:v>0</c:v>
                </c:pt>
                <c:pt idx="1">
                  <c:v>16404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84-4284-B158-2E28272B3F77}"/>
            </c:ext>
          </c:extLst>
        </c:ser>
        <c:ser>
          <c:idx val="2"/>
          <c:order val="2"/>
          <c:tx>
            <c:strRef>
              <c:f>Events!$D$5</c:f>
              <c:strCache>
                <c:ptCount val="1"/>
                <c:pt idx="0">
                  <c:v>Tax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Events!$A$6:$A$7</c:f>
              <c:strCache>
                <c:ptCount val="2"/>
                <c:pt idx="0">
                  <c:v>Income</c:v>
                </c:pt>
                <c:pt idx="1">
                  <c:v>Expenditure</c:v>
                </c:pt>
              </c:strCache>
            </c:strRef>
          </c:cat>
          <c:val>
            <c:numRef>
              <c:f>Events!$D$6:$D$7</c:f>
              <c:numCache>
                <c:formatCode>_("£"* #,##0.00_);_("£"* \(#,##0.00\);_("£"* "-"??_);_(@_)</c:formatCode>
                <c:ptCount val="2"/>
                <c:pt idx="0">
                  <c:v>0</c:v>
                </c:pt>
                <c:pt idx="1">
                  <c:v>1666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84-4284-B158-2E28272B3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2289296"/>
        <c:axId val="462287336"/>
      </c:barChart>
      <c:catAx>
        <c:axId val="46228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287336"/>
        <c:crosses val="autoZero"/>
        <c:auto val="1"/>
        <c:lblAlgn val="ctr"/>
        <c:lblOffset val="100"/>
        <c:noMultiLvlLbl val="0"/>
      </c:catAx>
      <c:valAx>
        <c:axId val="46228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£&quot;* #,##0.00_);_(&quot;£&quot;* \(#,##0.00\);_(&quot;£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28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dirty="0"/>
              <a:t>YE2018</a:t>
            </a:r>
          </a:p>
          <a:p>
            <a:pPr>
              <a:defRPr sz="2000"/>
            </a:pPr>
            <a:endParaRPr lang="en-GB" sz="2000" dirty="0"/>
          </a:p>
        </c:rich>
      </c:tx>
      <c:layout>
        <c:manualLayout>
          <c:xMode val="edge"/>
          <c:yMode val="edge"/>
          <c:x val="0.45175108179045192"/>
          <c:y val="7.1032859701330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166489323969639"/>
          <c:y val="0.13725285600152989"/>
          <c:w val="0.82229907072426756"/>
          <c:h val="0.760384654315750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'[AGM2018 charts (1).xlsx]Events'!$B$1</c:f>
              <c:strCache>
                <c:ptCount val="1"/>
                <c:pt idx="0">
                  <c:v>Meetings (mainly festival)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900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A4-4A2A-ADC3-366EEA06E602}"/>
              </c:ext>
            </c:extLst>
          </c:dPt>
          <c:cat>
            <c:strRef>
              <c:f>'[AGM2018 charts (1).xlsx]Events'!$A$2:$A$3</c:f>
              <c:strCache>
                <c:ptCount val="2"/>
                <c:pt idx="0">
                  <c:v>Income</c:v>
                </c:pt>
                <c:pt idx="1">
                  <c:v>Expenditure</c:v>
                </c:pt>
              </c:strCache>
            </c:strRef>
          </c:cat>
          <c:val>
            <c:numRef>
              <c:f>'[AGM2018 charts (1).xlsx]Events'!$B$2:$B$3</c:f>
              <c:numCache>
                <c:formatCode>_("£"* #,##0.00_);_("£"* \(#,##0.00\);_("£"* "-"??_);_(@_)</c:formatCode>
                <c:ptCount val="2"/>
                <c:pt idx="0">
                  <c:v>16001</c:v>
                </c:pt>
                <c:pt idx="1">
                  <c:v>12606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A4-4A2A-ADC3-366EEA06E602}"/>
            </c:ext>
          </c:extLst>
        </c:ser>
        <c:ser>
          <c:idx val="1"/>
          <c:order val="1"/>
          <c:tx>
            <c:strRef>
              <c:f>'[AGM2018 charts (1).xlsx]Events'!$C$1</c:f>
              <c:strCache>
                <c:ptCount val="1"/>
                <c:pt idx="0">
                  <c:v>Administration of company</c:v>
                </c:pt>
              </c:strCache>
            </c:strRef>
          </c:tx>
          <c:spPr>
            <a:solidFill>
              <a:srgbClr val="E18BBE"/>
            </a:solidFill>
            <a:ln>
              <a:noFill/>
            </a:ln>
            <a:effectLst/>
          </c:spPr>
          <c:invertIfNegative val="0"/>
          <c:cat>
            <c:strRef>
              <c:f>'[AGM2018 charts (1).xlsx]Events'!$A$2:$A$3</c:f>
              <c:strCache>
                <c:ptCount val="2"/>
                <c:pt idx="0">
                  <c:v>Income</c:v>
                </c:pt>
                <c:pt idx="1">
                  <c:v>Expenditure</c:v>
                </c:pt>
              </c:strCache>
            </c:strRef>
          </c:cat>
          <c:val>
            <c:numRef>
              <c:f>'[AGM2018 charts (1).xlsx]Events'!$C$2:$C$3</c:f>
              <c:numCache>
                <c:formatCode>_("£"* #,##0.00_);_("£"* \(#,##0.00\);_("£"* "-"??_);_(@_)</c:formatCode>
                <c:ptCount val="2"/>
                <c:pt idx="0">
                  <c:v>0</c:v>
                </c:pt>
                <c:pt idx="1">
                  <c:v>9145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A4-4A2A-ADC3-366EEA06E602}"/>
            </c:ext>
          </c:extLst>
        </c:ser>
        <c:ser>
          <c:idx val="2"/>
          <c:order val="2"/>
          <c:tx>
            <c:strRef>
              <c:f>'[AGM2018 charts (1).xlsx]Events'!$D$1</c:f>
              <c:strCache>
                <c:ptCount val="1"/>
                <c:pt idx="0">
                  <c:v>Tax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'[AGM2018 charts (1).xlsx]Events'!$A$2:$A$3</c:f>
              <c:strCache>
                <c:ptCount val="2"/>
                <c:pt idx="0">
                  <c:v>Income</c:v>
                </c:pt>
                <c:pt idx="1">
                  <c:v>Expenditure</c:v>
                </c:pt>
              </c:strCache>
            </c:strRef>
          </c:cat>
          <c:val>
            <c:numRef>
              <c:f>'[AGM2018 charts (1).xlsx]Events'!$D$2:$D$3</c:f>
              <c:numCache>
                <c:formatCode>_("£"* #,##0.00_);_("£"* \(#,##0.00\);_("£"* "-"??_);_(@_)</c:formatCode>
                <c:ptCount val="2"/>
                <c:pt idx="0">
                  <c:v>0</c:v>
                </c:pt>
                <c:pt idx="1">
                  <c:v>-1190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A4-4A2A-ADC3-366EEA06E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052392"/>
        <c:axId val="29054352"/>
      </c:barChart>
      <c:catAx>
        <c:axId val="29052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54352"/>
        <c:crosses val="autoZero"/>
        <c:auto val="1"/>
        <c:lblAlgn val="ctr"/>
        <c:lblOffset val="100"/>
        <c:noMultiLvlLbl val="0"/>
      </c:catAx>
      <c:valAx>
        <c:axId val="29054352"/>
        <c:scaling>
          <c:orientation val="minMax"/>
          <c:max val="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£&quot;* #,##0.00_);_(&quot;£&quot;* \(#,##0.00\);_(&quot;£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52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0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5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31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92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11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2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7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05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4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0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04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89CF6-69A8-45C1-ACF8-E9BC5242ADF8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DE480-2943-4FC2-88DA-BEB33456D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529" y="521208"/>
            <a:ext cx="3615679" cy="3429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4080" y="4226560"/>
            <a:ext cx="10657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Annual General Meeting 2019</a:t>
            </a:r>
          </a:p>
        </p:txBody>
      </p:sp>
    </p:spTree>
    <p:extLst>
      <p:ext uri="{BB962C8B-B14F-4D97-AF65-F5344CB8AC3E}">
        <p14:creationId xmlns:p14="http://schemas.microsoft.com/office/powerpoint/2010/main" val="90994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96932" y="433136"/>
            <a:ext cx="825022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cap="small" dirty="0"/>
              <a:t>Agenda</a:t>
            </a:r>
          </a:p>
          <a:p>
            <a:endParaRPr lang="en-GB" dirty="0"/>
          </a:p>
          <a:p>
            <a:r>
              <a:rPr lang="en-GB" cap="small" dirty="0"/>
              <a:t>Chair: Professor Stafford Lightman</a:t>
            </a:r>
            <a:endParaRPr lang="en-GB" dirty="0"/>
          </a:p>
          <a:p>
            <a:r>
              <a:rPr lang="en-GB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Report from the President, </a:t>
            </a:r>
            <a:r>
              <a:rPr lang="en-GB" i="1" cap="small" dirty="0"/>
              <a:t>Professor Stafford Lightman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Governance: Confirmation of elected Council and Committee members, and announcement of President-Elect 2019-2021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Strategy: Update on the BNA’s strategic plans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Journal: </a:t>
            </a:r>
            <a:r>
              <a:rPr lang="en-GB" i="1" dirty="0"/>
              <a:t>Brain and Neuroscience Advances</a:t>
            </a:r>
            <a:endParaRPr lang="en-GB" dirty="0"/>
          </a:p>
          <a:p>
            <a:r>
              <a:rPr lang="en-GB" i="1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Report from the Treasurer, </a:t>
            </a:r>
            <a:r>
              <a:rPr lang="en-GB" i="1" cap="small" dirty="0"/>
              <a:t>Professor Catherine Harmer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Annual accounts for the British Neuroscience Association Ltd and for BNA Events Ltd</a:t>
            </a:r>
          </a:p>
          <a:p>
            <a:r>
              <a:rPr lang="en-GB" i="1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Report from the Secretary, </a:t>
            </a:r>
            <a:r>
              <a:rPr lang="en-GB" i="1" cap="small" dirty="0"/>
              <a:t>Dr Anne Cooke for Professor Zoe Kourtzi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Membership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Meetings: 2017 Christmas Symposium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2017 Prize winners</a:t>
            </a:r>
          </a:p>
          <a:p>
            <a:r>
              <a:rPr lang="en-GB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Any other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56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505" y="221534"/>
            <a:ext cx="1058407" cy="1003761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597343"/>
              </p:ext>
            </p:extLst>
          </p:nvPr>
        </p:nvGraphicFramePr>
        <p:xfrm>
          <a:off x="2290046" y="809204"/>
          <a:ext cx="6773034" cy="5365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3164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13660" y="106279"/>
            <a:ext cx="4347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Year end accounts of </a:t>
            </a:r>
            <a:r>
              <a:rPr lang="en-GB" sz="2400" u="sng" dirty="0"/>
              <a:t>BNA Charity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2457" y="564279"/>
            <a:ext cx="1262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YE2017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02207" y="531156"/>
            <a:ext cx="1262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YE2018</a:t>
            </a: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791920"/>
              </p:ext>
            </p:extLst>
          </p:nvPr>
        </p:nvGraphicFramePr>
        <p:xfrm>
          <a:off x="317674" y="797779"/>
          <a:ext cx="2871985" cy="565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634652"/>
              </p:ext>
            </p:extLst>
          </p:nvPr>
        </p:nvGraphicFramePr>
        <p:xfrm>
          <a:off x="3196357" y="797779"/>
          <a:ext cx="2867512" cy="5869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903709"/>
              </p:ext>
            </p:extLst>
          </p:nvPr>
        </p:nvGraphicFramePr>
        <p:xfrm>
          <a:off x="6524344" y="695445"/>
          <a:ext cx="2843479" cy="6162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025304"/>
              </p:ext>
            </p:extLst>
          </p:nvPr>
        </p:nvGraphicFramePr>
        <p:xfrm>
          <a:off x="9398202" y="731211"/>
          <a:ext cx="2835174" cy="6126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248400" y="695445"/>
            <a:ext cx="95250" cy="6162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788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494837"/>
              </p:ext>
            </p:extLst>
          </p:nvPr>
        </p:nvGraphicFramePr>
        <p:xfrm>
          <a:off x="588819" y="567944"/>
          <a:ext cx="5638800" cy="4943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3613660" y="106279"/>
            <a:ext cx="4793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Year end accounts of </a:t>
            </a:r>
            <a:r>
              <a:rPr lang="en-GB" sz="2400" u="sng" dirty="0"/>
              <a:t>BNA Events Ltd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744" y="5842000"/>
            <a:ext cx="2571750" cy="8382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45519"/>
              </p:ext>
            </p:extLst>
          </p:nvPr>
        </p:nvGraphicFramePr>
        <p:xfrm>
          <a:off x="6227619" y="304800"/>
          <a:ext cx="5638800" cy="544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1153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96932" y="433136"/>
            <a:ext cx="825022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cap="small" dirty="0"/>
              <a:t>Agenda</a:t>
            </a:r>
          </a:p>
          <a:p>
            <a:endParaRPr lang="en-GB" dirty="0"/>
          </a:p>
          <a:p>
            <a:r>
              <a:rPr lang="en-GB" cap="small" dirty="0"/>
              <a:t>Chair: Professor Stafford Lightman</a:t>
            </a:r>
            <a:endParaRPr lang="en-GB" dirty="0"/>
          </a:p>
          <a:p>
            <a:r>
              <a:rPr lang="en-GB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Report from the President, </a:t>
            </a:r>
            <a:r>
              <a:rPr lang="en-GB" i="1" cap="small" dirty="0"/>
              <a:t>Professor Stafford Lightman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Governance: Confirmation of elected Council and Committee members, and announcement of President-Elect 2019-2021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Strategy: Update on the BNA’s strategic plans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Journal: </a:t>
            </a:r>
            <a:r>
              <a:rPr lang="en-GB" i="1" dirty="0"/>
              <a:t>Brain and Neuroscience Advances</a:t>
            </a:r>
            <a:endParaRPr lang="en-GB" dirty="0"/>
          </a:p>
          <a:p>
            <a:r>
              <a:rPr lang="en-GB" i="1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Report from the Treasurer, </a:t>
            </a:r>
            <a:r>
              <a:rPr lang="en-GB" i="1" cap="small" dirty="0"/>
              <a:t>Professor Catherine Harmer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Annual accounts for the British Neuroscience Association Ltd and for BNA Events Ltd</a:t>
            </a:r>
          </a:p>
          <a:p>
            <a:r>
              <a:rPr lang="en-GB" i="1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Report from the Secretary, </a:t>
            </a:r>
            <a:r>
              <a:rPr lang="en-GB" i="1" cap="small" dirty="0"/>
              <a:t>Dr Anne Cooke for Professor Zoe Kourtzi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Membership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Meetings: 2017 Christmas Symposium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2017 Prize winners</a:t>
            </a:r>
          </a:p>
          <a:p>
            <a:r>
              <a:rPr lang="en-GB" cap="small" dirty="0"/>
              <a:t> </a:t>
            </a:r>
            <a:endParaRPr lang="en-GB" dirty="0"/>
          </a:p>
          <a:p>
            <a:pPr lvl="0"/>
            <a:r>
              <a:rPr lang="en-GB" cap="small" dirty="0"/>
              <a:t>Any other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0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052" y="1288273"/>
            <a:ext cx="8958485" cy="473439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45219" y="233001"/>
            <a:ext cx="4815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Membership report</a:t>
            </a:r>
          </a:p>
        </p:txBody>
      </p:sp>
    </p:spTree>
    <p:extLst>
      <p:ext uri="{BB962C8B-B14F-4D97-AF65-F5344CB8AC3E}">
        <p14:creationId xmlns:p14="http://schemas.microsoft.com/office/powerpoint/2010/main" val="81804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291" y="1036041"/>
            <a:ext cx="9716001" cy="523289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45219" y="233001"/>
            <a:ext cx="4815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Membership report</a:t>
            </a:r>
          </a:p>
        </p:txBody>
      </p:sp>
    </p:spTree>
    <p:extLst>
      <p:ext uri="{BB962C8B-B14F-4D97-AF65-F5344CB8AC3E}">
        <p14:creationId xmlns:p14="http://schemas.microsoft.com/office/powerpoint/2010/main" val="254022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5219" y="233001"/>
            <a:ext cx="4815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Meetings and prizes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81323" y="914315"/>
            <a:ext cx="872461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2017 Christmas symposium: </a:t>
            </a:r>
          </a:p>
          <a:p>
            <a:r>
              <a:rPr lang="en-GB" dirty="0"/>
              <a:t>18 December 2017 in London’s Canary Wharf</a:t>
            </a:r>
          </a:p>
          <a:p>
            <a:r>
              <a:rPr lang="en-GB" i="1" dirty="0"/>
              <a:t>‘Brain technologies: A brave new world?’</a:t>
            </a:r>
            <a:r>
              <a:rPr lang="en-GB" dirty="0"/>
              <a:t>.  </a:t>
            </a:r>
          </a:p>
          <a:p>
            <a:endParaRPr lang="en-GB" dirty="0"/>
          </a:p>
          <a:p>
            <a:r>
              <a:rPr lang="en-GB" b="1" dirty="0"/>
              <a:t>2018 The Anne Silk Lecture</a:t>
            </a:r>
          </a:p>
          <a:p>
            <a:r>
              <a:rPr lang="en-GB" dirty="0"/>
              <a:t>18 April 2018 at the Royal Society of Medicine, London</a:t>
            </a:r>
          </a:p>
          <a:p>
            <a:r>
              <a:rPr lang="en-GB" dirty="0"/>
              <a:t>‘The Ageing Brain – A Population Perspective’ by Professor Carol </a:t>
            </a:r>
            <a:r>
              <a:rPr lang="en-GB" dirty="0" err="1"/>
              <a:t>Brayne</a:t>
            </a:r>
            <a:r>
              <a:rPr lang="en-GB" dirty="0"/>
              <a:t> CBE </a:t>
            </a:r>
          </a:p>
          <a:p>
            <a:endParaRPr lang="en-GB" dirty="0"/>
          </a:p>
          <a:p>
            <a:r>
              <a:rPr lang="en-GB" b="1" dirty="0"/>
              <a:t>BNA 2017 Prizes: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Honorary Memberships awarded to Steven Rose, Robert </a:t>
            </a:r>
            <a:r>
              <a:rPr lang="en-GB" dirty="0" err="1"/>
              <a:t>Balazs</a:t>
            </a:r>
            <a:r>
              <a:rPr lang="en-GB" dirty="0"/>
              <a:t> and John </a:t>
            </a:r>
            <a:r>
              <a:rPr lang="en-GB" dirty="0" err="1"/>
              <a:t>Lagnado</a:t>
            </a: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Michael Owen (Outstanding contribution to neuroscience)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err="1"/>
              <a:t>Dervila</a:t>
            </a:r>
            <a:r>
              <a:rPr lang="en-GB" dirty="0"/>
              <a:t> Glynn (Public Engagement of neuroscience)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err="1"/>
              <a:t>Gido</a:t>
            </a:r>
            <a:r>
              <a:rPr lang="en-GB" dirty="0"/>
              <a:t> van de </a:t>
            </a:r>
            <a:r>
              <a:rPr lang="en-GB" dirty="0" err="1"/>
              <a:t>Ven</a:t>
            </a:r>
            <a:r>
              <a:rPr lang="en-GB" dirty="0"/>
              <a:t> (Postgraduate Prize)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Irene </a:t>
            </a:r>
            <a:r>
              <a:rPr lang="en-GB" dirty="0" err="1"/>
              <a:t>Altura</a:t>
            </a:r>
            <a:r>
              <a:rPr lang="en-GB" dirty="0"/>
              <a:t> (Undergraduate Prize)</a:t>
            </a:r>
          </a:p>
          <a:p>
            <a:endParaRPr lang="en-GB" dirty="0"/>
          </a:p>
          <a:p>
            <a:r>
              <a:rPr lang="en-GB" b="1" dirty="0"/>
              <a:t>The Sieratzki UK-Israel Prize for Advances in Neuroscience</a:t>
            </a: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UK Young Researcher’s Prize - Dr Linda </a:t>
            </a:r>
            <a:r>
              <a:rPr lang="en-GB" dirty="0" err="1"/>
              <a:t>Katona</a:t>
            </a: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Israeli Young Researcher’s Prize - Dr Ella </a:t>
            </a:r>
            <a:r>
              <a:rPr lang="en-GB" dirty="0" err="1">
                <a:solidFill>
                  <a:srgbClr val="FF0000"/>
                </a:solidFill>
              </a:rPr>
              <a:t>Striem</a:t>
            </a:r>
            <a:r>
              <a:rPr lang="en-GB" dirty="0">
                <a:solidFill>
                  <a:srgbClr val="FF0000"/>
                </a:solidFill>
              </a:rPr>
              <a:t>-Amit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UK Early Career Researcher’s Prize - Dr Charlotte Stagg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Israeli Early Career Researcher’s Prize - Dr </a:t>
            </a:r>
            <a:r>
              <a:rPr lang="en-GB" dirty="0" err="1">
                <a:solidFill>
                  <a:srgbClr val="FF0000"/>
                </a:solidFill>
              </a:rPr>
              <a:t>Nitzan</a:t>
            </a:r>
            <a:r>
              <a:rPr lang="en-GB" dirty="0">
                <a:solidFill>
                  <a:srgbClr val="FF0000"/>
                </a:solidFill>
              </a:rPr>
              <a:t> Censor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892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193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Cardiff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Cooke</dc:creator>
  <cp:lastModifiedBy>BNA Office</cp:lastModifiedBy>
  <cp:revision>22</cp:revision>
  <dcterms:created xsi:type="dcterms:W3CDTF">2017-04-12T00:44:49Z</dcterms:created>
  <dcterms:modified xsi:type="dcterms:W3CDTF">2019-05-22T11:41:51Z</dcterms:modified>
</cp:coreProperties>
</file>