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7" r:id="rId2"/>
    <p:sldId id="399" r:id="rId3"/>
    <p:sldId id="380" r:id="rId4"/>
    <p:sldId id="352" r:id="rId5"/>
    <p:sldId id="359" r:id="rId6"/>
    <p:sldId id="360" r:id="rId7"/>
    <p:sldId id="363" r:id="rId8"/>
    <p:sldId id="381" r:id="rId9"/>
    <p:sldId id="277" r:id="rId10"/>
    <p:sldId id="382" r:id="rId11"/>
    <p:sldId id="354" r:id="rId12"/>
    <p:sldId id="404" r:id="rId13"/>
    <p:sldId id="405" r:id="rId14"/>
    <p:sldId id="368" r:id="rId15"/>
    <p:sldId id="369" r:id="rId16"/>
    <p:sldId id="371" r:id="rId17"/>
    <p:sldId id="408" r:id="rId18"/>
    <p:sldId id="398" r:id="rId1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84780" autoAdjust="0"/>
  </p:normalViewPr>
  <p:slideViewPr>
    <p:cSldViewPr snapToGrid="0" showGuides="1">
      <p:cViewPr>
        <p:scale>
          <a:sx n="90" d="100"/>
          <a:sy n="90" d="100"/>
        </p:scale>
        <p:origin x="-876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5D3BA-34FD-4894-9772-9B10BC3AC2FE}" type="datetimeFigureOut">
              <a:rPr lang="en-GB" smtClean="0"/>
              <a:t>13/04/2015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50D48-D832-450E-829A-C77EB8D60C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227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AB921-E459-4A2C-90C5-CEBA660F70EA}" type="datetimeFigureOut">
              <a:rPr lang="en-GB" smtClean="0"/>
              <a:t>13/04/2015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2CDEC-DE69-4069-9B66-77DC20B022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867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1D38A0-EB2D-4266-A0EE-49AF5A75B041}" type="slidenum">
              <a:rPr lang="en-GB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7288" cy="3724275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343" y="4715907"/>
            <a:ext cx="5434993" cy="446770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fld id="{DDCBDC26-8AAE-4F5E-BB9F-F84BF6EC07E8}" type="slidenum">
              <a:rPr lang="en-GB">
                <a:solidFill>
                  <a:prstClr val="black"/>
                </a:solidFill>
                <a:latin typeface="Arial" pitchFamily="34" charset="0"/>
              </a:rPr>
              <a:pPr eaLnBrk="1" hangingPunct="1"/>
              <a:t>16</a:t>
            </a:fld>
            <a:endParaRPr lang="en-GB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1" y="4826000"/>
            <a:ext cx="5286362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900" smtClean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F3DD3EF6-8731-459A-8470-5CA8C78F4C3B}" type="slidenum">
              <a:rPr lang="en-GB" sz="1200" smtClean="0">
                <a:latin typeface="Arial" pitchFamily="34" charset="0"/>
              </a:rPr>
              <a:pPr eaLnBrk="1" hangingPunct="1"/>
              <a:t>4</a:t>
            </a:fld>
            <a:endParaRPr lang="en-GB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6125"/>
            <a:ext cx="4960938" cy="37211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523" y="4824414"/>
            <a:ext cx="5287979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>
                <a:effectLst/>
              </a:rPr>
              <a:t>You must be in the </a:t>
            </a:r>
            <a:r>
              <a:rPr lang="en-GB" b="1" dirty="0" smtClean="0">
                <a:effectLst/>
              </a:rPr>
              <a:t>final year of your PhD studies</a:t>
            </a:r>
            <a:r>
              <a:rPr lang="en-GB" dirty="0" smtClean="0">
                <a:effectLst/>
              </a:rPr>
              <a:t> or have </a:t>
            </a:r>
            <a:r>
              <a:rPr lang="en-GB" b="1" dirty="0" smtClean="0">
                <a:effectLst/>
              </a:rPr>
              <a:t>no more than one year of postdoctoral research experience</a:t>
            </a:r>
            <a:r>
              <a:rPr lang="en-GB" dirty="0" smtClean="0">
                <a:effectLst/>
              </a:rPr>
              <a:t> from the date of your PhD viva to the full application submission deadline </a:t>
            </a:r>
            <a:endParaRPr lang="en-US" dirty="0" smtClean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>
                <a:effectLst/>
              </a:rPr>
              <a:t>including research assistance (normally one post which may be a postdoc or graduate RA or technician; requests for additional research staff may be considered where fieldwork or clinical studies in a low- or middle-income country are proposed)</a:t>
            </a:r>
            <a:endParaRPr lang="en-US" dirty="0" smtClean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31DF42CB-DD22-462F-9540-AE1C570CAE22}" type="slidenum">
              <a:rPr lang="en-GB" sz="12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6</a:t>
            </a:fld>
            <a:endParaRPr lang="en-GB" sz="12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1" y="4826000"/>
            <a:ext cx="5286362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900" smtClean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All fellowships</a:t>
            </a:r>
            <a:r>
              <a:rPr lang="en-GB" sz="1200" baseline="0" dirty="0" smtClean="0"/>
              <a:t> provide salary</a:t>
            </a:r>
            <a:endParaRPr lang="en-GB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RTF out of programme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ICF and Postdoc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Clinical work during the fellowship is restricted to eight hours or two programmed activities per week.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2CDEC-DE69-4069-9B66-77DC20B0221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863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225" y="4716464"/>
            <a:ext cx="5435226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1B0069"/>
              </a:solidFill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fld id="{DDCBDC26-8AAE-4F5E-BB9F-F84BF6EC07E8}" type="slidenum">
              <a:rPr lang="en-GB">
                <a:solidFill>
                  <a:prstClr val="black"/>
                </a:solidFill>
                <a:latin typeface="Arial" pitchFamily="34" charset="0"/>
              </a:rPr>
              <a:pPr eaLnBrk="1" hangingPunct="1"/>
              <a:t>14</a:t>
            </a:fld>
            <a:endParaRPr lang="en-GB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fld id="{DDCBDC26-8AAE-4F5E-BB9F-F84BF6EC07E8}" type="slidenum">
              <a:rPr lang="en-GB">
                <a:solidFill>
                  <a:prstClr val="black"/>
                </a:solidFill>
                <a:latin typeface="Arial" pitchFamily="34" charset="0"/>
              </a:rPr>
              <a:pPr eaLnBrk="1" hangingPunct="1"/>
              <a:t>15</a:t>
            </a:fld>
            <a:endParaRPr lang="en-GB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WE_logotype_black"/>
          <p:cNvPicPr>
            <a:picLocks noChangeAspect="1" noChangeArrowheads="1"/>
          </p:cNvPicPr>
          <p:nvPr/>
        </p:nvPicPr>
        <p:blipFill>
          <a:blip r:embed="rId2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165850"/>
            <a:ext cx="18002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1022350"/>
            <a:ext cx="7772400" cy="7508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2276475"/>
            <a:ext cx="6400800" cy="17526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71787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688" y="692150"/>
            <a:ext cx="1943100" cy="5761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92150"/>
            <a:ext cx="5678488" cy="5761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82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3988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57338"/>
            <a:ext cx="381000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1588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49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76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32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1588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972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78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4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96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136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97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92150"/>
            <a:ext cx="77739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3988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79450" y="568325"/>
            <a:ext cx="7813675" cy="22225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9" name="Picture 6" descr="WE_logotype_black"/>
          <p:cNvPicPr>
            <a:picLocks noChangeAspect="1" noChangeArrowheads="1"/>
          </p:cNvPicPr>
          <p:nvPr/>
        </p:nvPicPr>
        <p:blipFill>
          <a:blip r:embed="rId14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33375"/>
            <a:ext cx="122396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30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3000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712788" indent="-1698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3000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073150" indent="-1793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30000"/>
        <a:buChar char="•"/>
        <a:defRPr sz="2400">
          <a:solidFill>
            <a:schemeClr val="tx1"/>
          </a:solidFill>
          <a:latin typeface="+mn-lt"/>
          <a:ea typeface="+mn-ea"/>
        </a:defRPr>
      </a:lvl4pPr>
      <a:lvl5pPr marL="1435100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30000"/>
        <a:buChar char="•"/>
        <a:defRPr sz="2400">
          <a:solidFill>
            <a:schemeClr val="tx1"/>
          </a:solidFill>
          <a:latin typeface="+mn-lt"/>
          <a:ea typeface="+mn-ea"/>
        </a:defRPr>
      </a:lvl5pPr>
      <a:lvl6pPr marL="1892300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30000"/>
        <a:buChar char="•"/>
        <a:defRPr sz="2400">
          <a:solidFill>
            <a:schemeClr val="tx1"/>
          </a:solidFill>
          <a:latin typeface="+mn-lt"/>
          <a:ea typeface="+mn-ea"/>
        </a:defRPr>
      </a:lvl6pPr>
      <a:lvl7pPr marL="2349500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30000"/>
        <a:buChar char="•"/>
        <a:defRPr sz="2400">
          <a:solidFill>
            <a:schemeClr val="tx1"/>
          </a:solidFill>
          <a:latin typeface="+mn-lt"/>
          <a:ea typeface="+mn-ea"/>
        </a:defRPr>
      </a:lvl7pPr>
      <a:lvl8pPr marL="2806700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30000"/>
        <a:buChar char="•"/>
        <a:defRPr sz="2400">
          <a:solidFill>
            <a:schemeClr val="tx1"/>
          </a:solidFill>
          <a:latin typeface="+mn-lt"/>
          <a:ea typeface="+mn-ea"/>
        </a:defRPr>
      </a:lvl8pPr>
      <a:lvl9pPr marL="3263900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30000"/>
        <a:buChar char="•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.stoyanova@wellcome.ac.uk" TargetMode="External"/><Relationship Id="rId2" Type="http://schemas.openxmlformats.org/officeDocument/2006/relationships/hyperlink" Target="mailto:j.isaac@wellcome.ac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.lametti@wellcome.ac.u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1038" y="1318989"/>
            <a:ext cx="7772400" cy="750888"/>
          </a:xfrm>
        </p:spPr>
        <p:txBody>
          <a:bodyPr/>
          <a:lstStyle/>
          <a:p>
            <a:r>
              <a:rPr lang="en-GB" sz="4400" dirty="0" err="1" smtClean="0"/>
              <a:t>Wellcome</a:t>
            </a:r>
            <a:r>
              <a:rPr lang="en-GB" sz="4400" dirty="0" smtClean="0"/>
              <a:t> Trust </a:t>
            </a:r>
            <a:r>
              <a:rPr lang="en-GB" sz="4400" dirty="0"/>
              <a:t>Neuroscience Funding </a:t>
            </a:r>
            <a:endParaRPr lang="en-GB" sz="44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6461" y="2599140"/>
            <a:ext cx="6950610" cy="3270025"/>
          </a:xfrm>
        </p:spPr>
        <p:txBody>
          <a:bodyPr numCol="1"/>
          <a:lstStyle/>
          <a:p>
            <a:pPr marL="0" indent="0"/>
            <a:r>
              <a:rPr lang="en-GB" b="1" dirty="0"/>
              <a:t>Neuroscience and Mental </a:t>
            </a:r>
            <a:r>
              <a:rPr lang="en-GB" b="1" dirty="0" smtClean="0"/>
              <a:t>Health</a:t>
            </a:r>
            <a:endParaRPr lang="en-GB" sz="2000" dirty="0" smtClean="0"/>
          </a:p>
          <a:p>
            <a:pPr marL="0" indent="0"/>
            <a:r>
              <a:rPr lang="en-GB" sz="1600" dirty="0" smtClean="0"/>
              <a:t>John Isaac</a:t>
            </a:r>
          </a:p>
          <a:p>
            <a:pPr marL="0" indent="0"/>
            <a:r>
              <a:rPr lang="en-GB" sz="1600" dirty="0" smtClean="0">
                <a:hlinkClick r:id="rId2"/>
              </a:rPr>
              <a:t>j.isaac@wellcome.ac.uk</a:t>
            </a:r>
            <a:endParaRPr lang="en-GB" sz="1600" dirty="0" smtClean="0"/>
          </a:p>
          <a:p>
            <a:pPr marL="0" indent="0"/>
            <a:endParaRPr lang="en-GB" sz="1600" dirty="0" smtClean="0"/>
          </a:p>
          <a:p>
            <a:pPr marL="0" indent="0"/>
            <a:r>
              <a:rPr lang="en-GB" sz="1600" dirty="0" smtClean="0"/>
              <a:t>Raliza Stoyanova</a:t>
            </a:r>
          </a:p>
          <a:p>
            <a:pPr marL="0" indent="0"/>
            <a:r>
              <a:rPr lang="en-GB" sz="1600" dirty="0" smtClean="0">
                <a:hlinkClick r:id="rId3"/>
              </a:rPr>
              <a:t>r.stoyanova@wellcome</a:t>
            </a:r>
            <a:r>
              <a:rPr lang="en-GB" sz="1600" dirty="0" smtClean="0">
                <a:hlinkClick r:id="rId3"/>
              </a:rPr>
              <a:t>.ac.uk</a:t>
            </a:r>
            <a:endParaRPr lang="en-GB" sz="1600" dirty="0" smtClean="0"/>
          </a:p>
          <a:p>
            <a:pPr marL="0" indent="0"/>
            <a:endParaRPr lang="en-GB" sz="1600" dirty="0"/>
          </a:p>
          <a:p>
            <a:pPr marL="0" indent="0"/>
            <a:r>
              <a:rPr lang="en-GB" sz="1600" dirty="0" smtClean="0"/>
              <a:t>Daniel Lametti</a:t>
            </a:r>
          </a:p>
          <a:p>
            <a:pPr marL="0" indent="0"/>
            <a:r>
              <a:rPr lang="en-GB" sz="1600" dirty="0" smtClean="0">
                <a:hlinkClick r:id="rId4"/>
              </a:rPr>
              <a:t>d.lametti@wellcome.ac.uk</a:t>
            </a:r>
            <a:endParaRPr lang="en-GB" sz="1600" dirty="0" smtClean="0"/>
          </a:p>
          <a:p>
            <a:pPr marL="0" indent="0"/>
            <a:endParaRPr lang="en-GB" sz="2000" dirty="0" smtClean="0"/>
          </a:p>
          <a:p>
            <a:pPr marL="0" indent="0"/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7257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7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pitchFamily="34" charset="0"/>
              </a:rPr>
              <a:t>Investigator awards</a:t>
            </a:r>
          </a:p>
        </p:txBody>
      </p:sp>
      <p:sp>
        <p:nvSpPr>
          <p:cNvPr id="58371" name="Rectangle 11"/>
          <p:cNvSpPr>
            <a:spLocks noGrp="1" noChangeArrowheads="1"/>
          </p:cNvSpPr>
          <p:nvPr>
            <p:ph sz="half" idx="4294967295"/>
          </p:nvPr>
        </p:nvSpPr>
        <p:spPr>
          <a:xfrm>
            <a:off x="368299" y="1751012"/>
            <a:ext cx="5139365" cy="4947499"/>
          </a:xfrm>
        </p:spPr>
        <p:txBody>
          <a:bodyPr/>
          <a:lstStyle/>
          <a:p>
            <a:pPr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dirty="0" smtClean="0">
                <a:cs typeface="ＭＳ Ｐゴシック"/>
              </a:rPr>
              <a:t>For researchers who have established academic posts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dirty="0" smtClean="0">
                <a:cs typeface="ＭＳ Ｐゴシック"/>
              </a:rPr>
              <a:t>Research question drives value and duration of award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dirty="0"/>
              <a:t>Full research costs supported </a:t>
            </a:r>
            <a:br>
              <a:rPr lang="en-GB" dirty="0"/>
            </a:br>
            <a:r>
              <a:rPr lang="en-GB" dirty="0" smtClean="0"/>
              <a:t>(staff</a:t>
            </a:r>
            <a:r>
              <a:rPr lang="en-GB" dirty="0"/>
              <a:t>, equipment, consumables, field costs, animals etc</a:t>
            </a:r>
            <a:r>
              <a:rPr lang="en-GB" dirty="0" smtClean="0"/>
              <a:t>.)</a:t>
            </a:r>
            <a:endParaRPr lang="en-GB" dirty="0" smtClean="0">
              <a:cs typeface="ＭＳ Ｐゴシック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dirty="0" smtClean="0">
                <a:cs typeface="ＭＳ Ｐゴシック"/>
              </a:rPr>
              <a:t>Up to 7 years funding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dirty="0" smtClean="0"/>
              <a:t>Applications </a:t>
            </a:r>
            <a:r>
              <a:rPr lang="en-GB" dirty="0"/>
              <a:t>considered three times a </a:t>
            </a:r>
            <a:r>
              <a:rPr lang="en-GB" dirty="0" smtClean="0"/>
              <a:t>year. </a:t>
            </a:r>
            <a:r>
              <a:rPr lang="en-GB" b="1" dirty="0" smtClean="0"/>
              <a:t>17</a:t>
            </a:r>
            <a:r>
              <a:rPr lang="en-GB" b="1" baseline="30000" dirty="0" smtClean="0"/>
              <a:t>th</a:t>
            </a:r>
            <a:r>
              <a:rPr lang="en-GB" b="1" dirty="0" smtClean="0"/>
              <a:t> July 2015</a:t>
            </a:r>
            <a:r>
              <a:rPr lang="en-GB" dirty="0" smtClean="0"/>
              <a:t> is next deadline for applications</a:t>
            </a:r>
            <a:endParaRPr lang="en-GB" dirty="0">
              <a:cs typeface="ＭＳ Ｐゴシック"/>
            </a:endParaRP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endParaRPr lang="en-GB" dirty="0" smtClean="0">
              <a:solidFill>
                <a:srgbClr val="D2D2D2"/>
              </a:solidFill>
              <a:cs typeface="ＭＳ Ｐゴシック"/>
            </a:endParaRP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3492500" y="333375"/>
            <a:ext cx="494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3400" b="1">
              <a:solidFill>
                <a:srgbClr val="6E68BE"/>
              </a:solidFill>
              <a:latin typeface="Arial" pitchFamily="34" charset="0"/>
            </a:endParaRPr>
          </a:p>
        </p:txBody>
      </p:sp>
      <p:pic>
        <p:nvPicPr>
          <p:cNvPr id="17413" name="Picture 4" descr=" image for id B00071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619" y="2026531"/>
            <a:ext cx="2835275" cy="298926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96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Seed Awards</a:t>
            </a: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4213" y="1559237"/>
            <a:ext cx="8074947" cy="187285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defRPr>
            </a:lvl1pPr>
            <a:lvl2pPr marL="55403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>
                <a:solidFill>
                  <a:schemeClr val="tx2"/>
                </a:solidFill>
                <a:latin typeface="+mn-lt"/>
                <a:ea typeface="+mn-ea"/>
                <a:cs typeface="ＭＳ Ｐゴシック"/>
              </a:defRPr>
            </a:lvl2pPr>
            <a:lvl3pPr marL="889000" indent="-1349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600">
                <a:solidFill>
                  <a:schemeClr val="tx2"/>
                </a:solidFill>
                <a:latin typeface="+mn-lt"/>
                <a:ea typeface="ヒラギノ角ゴ Pro W3" charset="-128"/>
                <a:cs typeface="ＭＳ Ｐゴシック"/>
              </a:defRPr>
            </a:lvl3pPr>
            <a:lvl4pPr marL="12620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2"/>
                </a:solidFill>
                <a:latin typeface="+mn-lt"/>
                <a:ea typeface="ヒラギノ角ゴ Pro W3" charset="-128"/>
                <a:cs typeface="ＭＳ Ｐゴシック"/>
              </a:defRPr>
            </a:lvl4pPr>
            <a:lvl5pPr marL="16081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200">
                <a:solidFill>
                  <a:schemeClr val="tx2"/>
                </a:solidFill>
                <a:latin typeface="+mn-lt"/>
                <a:ea typeface="ヒラギノ角ゴ Pro W3" charset="-128"/>
                <a:cs typeface="ＭＳ Ｐゴシック"/>
              </a:defRPr>
            </a:lvl5pPr>
            <a:lvl6pPr marL="18923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5FA5"/>
              </a:buClr>
              <a:buSzPct val="130000"/>
              <a:buChar char="•"/>
              <a:defRPr sz="2400">
                <a:solidFill>
                  <a:srgbClr val="D2D2D2"/>
                </a:solidFill>
                <a:latin typeface="+mn-lt"/>
                <a:ea typeface="+mn-ea"/>
              </a:defRPr>
            </a:lvl6pPr>
            <a:lvl7pPr marL="23495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5FA5"/>
              </a:buClr>
              <a:buSzPct val="130000"/>
              <a:buChar char="•"/>
              <a:defRPr sz="2400">
                <a:solidFill>
                  <a:srgbClr val="D2D2D2"/>
                </a:solidFill>
                <a:latin typeface="+mn-lt"/>
                <a:ea typeface="+mn-ea"/>
              </a:defRPr>
            </a:lvl7pPr>
            <a:lvl8pPr marL="28067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5FA5"/>
              </a:buClr>
              <a:buSzPct val="130000"/>
              <a:buChar char="•"/>
              <a:defRPr sz="2400">
                <a:solidFill>
                  <a:srgbClr val="D2D2D2"/>
                </a:solidFill>
                <a:latin typeface="+mn-lt"/>
                <a:ea typeface="+mn-ea"/>
              </a:defRPr>
            </a:lvl8pPr>
            <a:lvl9pPr marL="32639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5FA5"/>
              </a:buClr>
              <a:buSzPct val="130000"/>
              <a:buChar char="•"/>
              <a:defRPr sz="2400">
                <a:solidFill>
                  <a:srgbClr val="D2D2D2"/>
                </a:solidFill>
                <a:latin typeface="+mn-lt"/>
                <a:ea typeface="+mn-ea"/>
              </a:defRPr>
            </a:lvl9pPr>
          </a:lstStyle>
          <a:p>
            <a:pPr marL="358775" indent="-358775" defTabSz="482600">
              <a:spcBef>
                <a:spcPts val="1200"/>
              </a:spcBef>
            </a:pPr>
            <a:r>
              <a:rPr lang="en-GB" dirty="0"/>
              <a:t>R</a:t>
            </a:r>
            <a:r>
              <a:rPr lang="en-GB" dirty="0" smtClean="0"/>
              <a:t>esponsive</a:t>
            </a:r>
            <a:r>
              <a:rPr lang="en-GB" dirty="0"/>
              <a:t>, flexible funding, enabling researchers to develop a novel </a:t>
            </a:r>
            <a:r>
              <a:rPr lang="en-GB" dirty="0" smtClean="0"/>
              <a:t>idea</a:t>
            </a:r>
          </a:p>
          <a:p>
            <a:pPr marL="358775" indent="-358775" defTabSz="482600">
              <a:spcBef>
                <a:spcPts val="1200"/>
              </a:spcBef>
            </a:pPr>
            <a:r>
              <a:rPr lang="en-GB" dirty="0"/>
              <a:t>T</a:t>
            </a:r>
            <a:r>
              <a:rPr lang="en-GB" dirty="0" smtClean="0"/>
              <a:t>o </a:t>
            </a:r>
            <a:r>
              <a:rPr lang="en-GB" dirty="0"/>
              <a:t>generate resources, tools and/or preliminary data </a:t>
            </a:r>
            <a:r>
              <a:rPr lang="en-GB" dirty="0" smtClean="0"/>
              <a:t>leading to </a:t>
            </a:r>
            <a:r>
              <a:rPr lang="en-GB" dirty="0"/>
              <a:t>a larger research </a:t>
            </a:r>
            <a:r>
              <a:rPr lang="en-GB" dirty="0" smtClean="0"/>
              <a:t>application</a:t>
            </a:r>
            <a:endParaRPr lang="en-GB" kern="0" dirty="0" smtClean="0">
              <a:solidFill>
                <a:srgbClr val="D2D2D2"/>
              </a:solidFill>
              <a:cs typeface="ＭＳ Ｐゴシック"/>
            </a:endParaRPr>
          </a:p>
          <a:p>
            <a:pPr marL="0" indent="0" defTabSz="482600">
              <a:lnSpc>
                <a:spcPct val="80000"/>
              </a:lnSpc>
              <a:buNone/>
            </a:pPr>
            <a:endParaRPr lang="en-GB" kern="0" dirty="0" smtClean="0">
              <a:solidFill>
                <a:srgbClr val="D2D2D2"/>
              </a:solidFill>
              <a:cs typeface="ＭＳ Ｐゴシック"/>
            </a:endParaRPr>
          </a:p>
          <a:p>
            <a:pPr marL="0" indent="0" defTabSz="482600">
              <a:lnSpc>
                <a:spcPct val="80000"/>
              </a:lnSpc>
              <a:buFontTx/>
              <a:buNone/>
            </a:pPr>
            <a:endParaRPr lang="en-GB" kern="0" dirty="0" smtClean="0">
              <a:solidFill>
                <a:srgbClr val="D2D2D2"/>
              </a:solidFill>
              <a:cs typeface="ＭＳ Ｐゴシック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5632" y="5165124"/>
            <a:ext cx="103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84213" y="3252200"/>
            <a:ext cx="489788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82600">
              <a:spcBef>
                <a:spcPts val="12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000" kern="0" dirty="0">
                <a:latin typeface="+mn-lt"/>
              </a:rPr>
              <a:t>Up to £100,000 over 2 </a:t>
            </a:r>
            <a:r>
              <a:rPr lang="en-GB" sz="2000" kern="0" dirty="0" smtClean="0">
                <a:latin typeface="+mn-lt"/>
              </a:rPr>
              <a:t>years </a:t>
            </a:r>
            <a:endParaRPr lang="en-GB" sz="2000" kern="0" dirty="0">
              <a:latin typeface="+mn-lt"/>
            </a:endParaRPr>
          </a:p>
          <a:p>
            <a:pPr marL="342900" indent="-342900" defTabSz="482600">
              <a:spcBef>
                <a:spcPts val="12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000" kern="0" dirty="0">
                <a:latin typeface="+mn-lt"/>
              </a:rPr>
              <a:t>Not for researchers with </a:t>
            </a:r>
            <a:r>
              <a:rPr lang="en-GB" sz="2000" kern="0" dirty="0" smtClean="0">
                <a:latin typeface="+mn-lt"/>
              </a:rPr>
              <a:t>a current  </a:t>
            </a:r>
            <a:r>
              <a:rPr lang="en-GB" sz="2000" kern="0" dirty="0">
                <a:latin typeface="+mn-lt"/>
              </a:rPr>
              <a:t>personal award or other substantive </a:t>
            </a:r>
            <a:r>
              <a:rPr lang="en-GB" sz="2000" kern="0" dirty="0" smtClean="0">
                <a:latin typeface="+mn-lt"/>
              </a:rPr>
              <a:t>funding</a:t>
            </a:r>
            <a:endParaRPr lang="en-GB" sz="2000" kern="0" dirty="0">
              <a:latin typeface="+mn-lt"/>
            </a:endParaRPr>
          </a:p>
          <a:p>
            <a:pPr marL="342900" indent="-342900" defTabSz="482600">
              <a:spcBef>
                <a:spcPts val="12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000" kern="0" dirty="0">
                <a:latin typeface="+mn-lt"/>
              </a:rPr>
              <a:t>Only one award per </a:t>
            </a:r>
            <a:r>
              <a:rPr lang="en-GB" sz="2000" kern="0" dirty="0" smtClean="0">
                <a:latin typeface="+mn-lt"/>
              </a:rPr>
              <a:t>lifetime </a:t>
            </a:r>
            <a:endParaRPr lang="en-GB" sz="2000" kern="0" dirty="0">
              <a:latin typeface="+mn-lt"/>
            </a:endParaRPr>
          </a:p>
          <a:p>
            <a:pPr marL="342900" indent="-342900" defTabSz="482600">
              <a:spcBef>
                <a:spcPts val="12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000" kern="0" dirty="0">
                <a:latin typeface="+mn-lt"/>
              </a:rPr>
              <a:t>Considered 3 times per </a:t>
            </a:r>
            <a:r>
              <a:rPr lang="en-GB" sz="2000" kern="0" dirty="0" smtClean="0">
                <a:latin typeface="+mn-lt"/>
              </a:rPr>
              <a:t>year. Next deadline: </a:t>
            </a:r>
            <a:r>
              <a:rPr lang="en-GB" sz="2000" b="1" kern="0" dirty="0" smtClean="0">
                <a:latin typeface="+mn-lt"/>
              </a:rPr>
              <a:t>July 2015</a:t>
            </a:r>
            <a:r>
              <a:rPr lang="en-GB" sz="2000" kern="0" dirty="0" smtClean="0">
                <a:latin typeface="+mn-lt"/>
              </a:rPr>
              <a:t> </a:t>
            </a:r>
            <a:endParaRPr lang="en-GB" sz="20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35" t="5698"/>
          <a:stretch/>
        </p:blipFill>
        <p:spPr>
          <a:xfrm>
            <a:off x="6249736" y="2978148"/>
            <a:ext cx="1650253" cy="344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Collaborative Awards</a:t>
            </a: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3834" y="1670585"/>
            <a:ext cx="5409251" cy="13075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defRPr>
            </a:lvl1pPr>
            <a:lvl2pPr marL="55403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>
                <a:solidFill>
                  <a:schemeClr val="tx2"/>
                </a:solidFill>
                <a:latin typeface="+mn-lt"/>
                <a:ea typeface="+mn-ea"/>
                <a:cs typeface="ＭＳ Ｐゴシック"/>
              </a:defRPr>
            </a:lvl2pPr>
            <a:lvl3pPr marL="889000" indent="-1349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600">
                <a:solidFill>
                  <a:schemeClr val="tx2"/>
                </a:solidFill>
                <a:latin typeface="+mn-lt"/>
                <a:ea typeface="ヒラギノ角ゴ Pro W3" charset="-128"/>
                <a:cs typeface="ＭＳ Ｐゴシック"/>
              </a:defRPr>
            </a:lvl3pPr>
            <a:lvl4pPr marL="12620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2"/>
                </a:solidFill>
                <a:latin typeface="+mn-lt"/>
                <a:ea typeface="ヒラギノ角ゴ Pro W3" charset="-128"/>
                <a:cs typeface="ＭＳ Ｐゴシック"/>
              </a:defRPr>
            </a:lvl4pPr>
            <a:lvl5pPr marL="16081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200">
                <a:solidFill>
                  <a:schemeClr val="tx2"/>
                </a:solidFill>
                <a:latin typeface="+mn-lt"/>
                <a:ea typeface="ヒラギノ角ゴ Pro W3" charset="-128"/>
                <a:cs typeface="ＭＳ Ｐゴシック"/>
              </a:defRPr>
            </a:lvl5pPr>
            <a:lvl6pPr marL="18923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5FA5"/>
              </a:buClr>
              <a:buSzPct val="130000"/>
              <a:buChar char="•"/>
              <a:defRPr sz="2400">
                <a:solidFill>
                  <a:srgbClr val="D2D2D2"/>
                </a:solidFill>
                <a:latin typeface="+mn-lt"/>
                <a:ea typeface="+mn-ea"/>
              </a:defRPr>
            </a:lvl6pPr>
            <a:lvl7pPr marL="23495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5FA5"/>
              </a:buClr>
              <a:buSzPct val="130000"/>
              <a:buChar char="•"/>
              <a:defRPr sz="2400">
                <a:solidFill>
                  <a:srgbClr val="D2D2D2"/>
                </a:solidFill>
                <a:latin typeface="+mn-lt"/>
                <a:ea typeface="+mn-ea"/>
              </a:defRPr>
            </a:lvl7pPr>
            <a:lvl8pPr marL="28067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5FA5"/>
              </a:buClr>
              <a:buSzPct val="130000"/>
              <a:buChar char="•"/>
              <a:defRPr sz="2400">
                <a:solidFill>
                  <a:srgbClr val="D2D2D2"/>
                </a:solidFill>
                <a:latin typeface="+mn-lt"/>
                <a:ea typeface="+mn-ea"/>
              </a:defRPr>
            </a:lvl8pPr>
            <a:lvl9pPr marL="32639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5FA5"/>
              </a:buClr>
              <a:buSzPct val="130000"/>
              <a:buChar char="•"/>
              <a:defRPr sz="2400">
                <a:solidFill>
                  <a:srgbClr val="D2D2D2"/>
                </a:solidFill>
                <a:latin typeface="+mn-lt"/>
                <a:ea typeface="+mn-ea"/>
              </a:defRPr>
            </a:lvl9pPr>
          </a:lstStyle>
          <a:p>
            <a:pPr marL="358775" indent="-358775" defTabSz="482600">
              <a:spcBef>
                <a:spcPts val="1200"/>
              </a:spcBef>
            </a:pPr>
            <a:r>
              <a:rPr lang="en-GB" dirty="0" smtClean="0"/>
              <a:t>Collaborative research projects trying to solve a problem that can only be achieved by teams working together</a:t>
            </a:r>
          </a:p>
        </p:txBody>
      </p:sp>
      <p:sp>
        <p:nvSpPr>
          <p:cNvPr id="6" name="Rectangle 5"/>
          <p:cNvSpPr/>
          <p:nvPr/>
        </p:nvSpPr>
        <p:spPr>
          <a:xfrm>
            <a:off x="693833" y="2700337"/>
            <a:ext cx="423247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82600">
              <a:spcBef>
                <a:spcPts val="12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000" b="1" kern="0" dirty="0">
                <a:latin typeface="+mn-lt"/>
              </a:rPr>
              <a:t>Up to </a:t>
            </a:r>
            <a:r>
              <a:rPr lang="en-GB" sz="2000" b="1" kern="0" dirty="0" smtClean="0">
                <a:latin typeface="+mn-lt"/>
              </a:rPr>
              <a:t>£4 m </a:t>
            </a:r>
            <a:r>
              <a:rPr lang="en-GB" sz="2000" b="1" kern="0" dirty="0">
                <a:latin typeface="+mn-lt"/>
              </a:rPr>
              <a:t>over </a:t>
            </a:r>
            <a:r>
              <a:rPr lang="en-GB" sz="2000" b="1" kern="0" dirty="0" smtClean="0">
                <a:latin typeface="+mn-lt"/>
              </a:rPr>
              <a:t>5 years</a:t>
            </a:r>
            <a:endParaRPr lang="en-GB" sz="2000" b="1" kern="0" dirty="0">
              <a:latin typeface="+mn-lt"/>
            </a:endParaRPr>
          </a:p>
          <a:p>
            <a:pPr marL="342900" indent="-342900" defTabSz="482600">
              <a:spcBef>
                <a:spcPts val="12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000" kern="0" dirty="0" smtClean="0">
                <a:latin typeface="+mn-lt"/>
              </a:rPr>
              <a:t>Considered </a:t>
            </a:r>
            <a:r>
              <a:rPr lang="en-GB" sz="2000" kern="0" dirty="0">
                <a:latin typeface="+mn-lt"/>
              </a:rPr>
              <a:t>3 times per </a:t>
            </a:r>
            <a:r>
              <a:rPr lang="en-GB" sz="2000" kern="0" dirty="0" smtClean="0">
                <a:latin typeface="+mn-lt"/>
              </a:rPr>
              <a:t>year </a:t>
            </a:r>
          </a:p>
          <a:p>
            <a:pPr marL="342900" indent="-342900" defTabSz="482600">
              <a:spcBef>
                <a:spcPts val="12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000" kern="0" dirty="0" smtClean="0">
                <a:latin typeface="+mn-lt"/>
              </a:rPr>
              <a:t>First </a:t>
            </a:r>
            <a:r>
              <a:rPr lang="en-GB" sz="2000" kern="0" dirty="0">
                <a:latin typeface="+mn-lt"/>
              </a:rPr>
              <a:t>deadline </a:t>
            </a:r>
            <a:r>
              <a:rPr lang="en-GB" sz="2000" kern="0" dirty="0" smtClean="0">
                <a:latin typeface="+mn-lt"/>
              </a:rPr>
              <a:t>date for preliminary applications: </a:t>
            </a:r>
            <a:r>
              <a:rPr lang="en-GB" sz="2000" b="1" kern="0" dirty="0" smtClean="0">
                <a:latin typeface="+mn-lt"/>
              </a:rPr>
              <a:t>20</a:t>
            </a:r>
            <a:r>
              <a:rPr lang="en-GB" sz="2000" b="1" kern="0" baseline="30000" dirty="0" smtClean="0">
                <a:latin typeface="+mn-lt"/>
              </a:rPr>
              <a:t>th</a:t>
            </a:r>
            <a:r>
              <a:rPr lang="en-GB" sz="2000" b="1" kern="0" dirty="0" smtClean="0">
                <a:latin typeface="+mn-lt"/>
              </a:rPr>
              <a:t> May 2015 </a:t>
            </a:r>
          </a:p>
          <a:p>
            <a:pPr marL="342900" indent="-342900" defTabSz="482600">
              <a:spcBef>
                <a:spcPts val="12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000" kern="0" dirty="0" smtClean="0">
                <a:latin typeface="+mn-lt"/>
              </a:rPr>
              <a:t>Awarded following interview </a:t>
            </a:r>
            <a:endParaRPr lang="en-GB" sz="2000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909" y="4011055"/>
            <a:ext cx="3613825" cy="25906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39" y="642207"/>
            <a:ext cx="2135595" cy="31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49287" y="548680"/>
            <a:ext cx="7773987" cy="649287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</a:rPr>
              <a:t>Flexible Research Careers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1" t="5744" r="14443" b="29604"/>
          <a:stretch/>
        </p:blipFill>
        <p:spPr bwMode="auto">
          <a:xfrm>
            <a:off x="1403648" y="1268760"/>
            <a:ext cx="6120680" cy="387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7624" y="4998843"/>
            <a:ext cx="597666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 smtClean="0"/>
          </a:p>
          <a:p>
            <a:r>
              <a:rPr lang="en-GB" sz="2000" dirty="0" smtClean="0"/>
              <a:t>We </a:t>
            </a:r>
            <a:r>
              <a:rPr lang="en-GB" sz="2000" dirty="0"/>
              <a:t>always take into account time (full- or part-time) spent outside the research environment when assessing grant applications.</a:t>
            </a:r>
            <a:endParaRPr lang="en-GB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711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63985" y="631321"/>
            <a:ext cx="8735466" cy="649287"/>
          </a:xfrm>
        </p:spPr>
        <p:txBody>
          <a:bodyPr/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dirty="0"/>
              <a:t>Maternity/paternity/adoption/sick leave and pay </a:t>
            </a:r>
          </a:p>
        </p:txBody>
      </p:sp>
      <p:pic>
        <p:nvPicPr>
          <p:cNvPr id="3075" name="Picture 3" descr="http://www.wellcome.ac.uk/stellent/groups/corporatesite/@web_team/documents/image/wtdv0336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06" y="2271556"/>
            <a:ext cx="1190625" cy="119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67652" y="1449359"/>
            <a:ext cx="62062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We will </a:t>
            </a:r>
            <a:r>
              <a:rPr lang="en-GB" dirty="0"/>
              <a:t>cover the actual cost paid by the employing institution that is over and above any recoverable statutory </a:t>
            </a:r>
            <a:r>
              <a:rPr lang="en-GB" dirty="0" smtClean="0"/>
              <a:t>pay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In </a:t>
            </a:r>
            <a:r>
              <a:rPr lang="en-GB" dirty="0"/>
              <a:t>the case of grant holders, the </a:t>
            </a:r>
            <a:r>
              <a:rPr lang="en-GB" b="1" dirty="0"/>
              <a:t>end date </a:t>
            </a:r>
            <a:r>
              <a:rPr lang="en-GB" dirty="0"/>
              <a:t>of their grant may also be </a:t>
            </a:r>
            <a:r>
              <a:rPr lang="en-GB" b="1" dirty="0"/>
              <a:t>extended</a:t>
            </a:r>
            <a:r>
              <a:rPr lang="en-GB" dirty="0"/>
              <a:t> for the period equivalent to the leave </a:t>
            </a:r>
            <a:r>
              <a:rPr lang="en-GB" dirty="0" smtClean="0"/>
              <a:t>taken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We </a:t>
            </a:r>
            <a:r>
              <a:rPr lang="en-GB" dirty="0"/>
              <a:t>will also consider requests to </a:t>
            </a:r>
            <a:r>
              <a:rPr lang="en-GB" b="1" dirty="0"/>
              <a:t>cover additional direct research costs</a:t>
            </a:r>
            <a:r>
              <a:rPr lang="en-GB" dirty="0"/>
              <a:t> (such as research staff and </a:t>
            </a:r>
            <a:r>
              <a:rPr lang="en-GB" dirty="0" smtClean="0"/>
              <a:t>expenses) to cover time taken off</a:t>
            </a:r>
            <a:endParaRPr lang="en-GB" dirty="0">
              <a:effectLst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63985" y="4985831"/>
            <a:ext cx="77739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kern="0" dirty="0" smtClean="0"/>
              <a:t>Flexible working </a:t>
            </a:r>
            <a:endParaRPr lang="en-GB" kern="0" dirty="0"/>
          </a:p>
        </p:txBody>
      </p:sp>
      <p:sp>
        <p:nvSpPr>
          <p:cNvPr id="8" name="Rectangle 7"/>
          <p:cNvSpPr/>
          <p:nvPr/>
        </p:nvSpPr>
        <p:spPr>
          <a:xfrm>
            <a:off x="2167652" y="5419612"/>
            <a:ext cx="62062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/>
              <a:t>Wellcome</a:t>
            </a:r>
            <a:r>
              <a:rPr lang="en-GB" dirty="0"/>
              <a:t> Trust funded researchers may change their working hours, following discussion and agreement with us and their employing institution. </a:t>
            </a:r>
          </a:p>
        </p:txBody>
      </p:sp>
    </p:spTree>
    <p:extLst>
      <p:ext uri="{BB962C8B-B14F-4D97-AF65-F5344CB8AC3E}">
        <p14:creationId xmlns:p14="http://schemas.microsoft.com/office/powerpoint/2010/main" val="296764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773987" cy="649287"/>
          </a:xfrm>
        </p:spPr>
        <p:txBody>
          <a:bodyPr/>
          <a:lstStyle/>
          <a:p>
            <a:r>
              <a:rPr lang="en-GB" dirty="0"/>
              <a:t>Re-entering a research career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699792" y="1263914"/>
            <a:ext cx="62646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Research </a:t>
            </a:r>
            <a:r>
              <a:rPr lang="en-GB" b="1" dirty="0"/>
              <a:t>Career Re-entry Fellowships </a:t>
            </a:r>
            <a:r>
              <a:rPr lang="en-GB" dirty="0"/>
              <a:t>provide an opportunity for postdoctoral scientists to recommence a scientific research career. </a:t>
            </a: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These </a:t>
            </a:r>
            <a:r>
              <a:rPr lang="en-GB" dirty="0"/>
              <a:t>fellowships are for applicants who have had a </a:t>
            </a:r>
            <a:r>
              <a:rPr lang="en-GB" b="1" dirty="0"/>
              <a:t>continuous break of at least two years</a:t>
            </a:r>
            <a:r>
              <a:rPr lang="en-GB" dirty="0"/>
              <a:t>, and offer the opportunity to undertake refresher or further training. </a:t>
            </a: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Our </a:t>
            </a:r>
            <a:r>
              <a:rPr lang="en-GB" dirty="0"/>
              <a:t>fellows include those who have returned to research after taking a break for family commitments and those who have worked outside of </a:t>
            </a:r>
            <a:r>
              <a:rPr lang="en-GB" dirty="0" smtClean="0"/>
              <a:t>research.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Up to 4 years support, with opportunity for updating research </a:t>
            </a:r>
            <a:r>
              <a:rPr lang="en-GB" dirty="0" smtClean="0"/>
              <a:t>skills</a:t>
            </a:r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Applications considered twice a </a:t>
            </a:r>
            <a:r>
              <a:rPr lang="en-GB" dirty="0" smtClean="0"/>
              <a:t>year. </a:t>
            </a:r>
            <a:r>
              <a:rPr lang="en-GB" b="1" dirty="0" smtClean="0"/>
              <a:t>15</a:t>
            </a:r>
            <a:r>
              <a:rPr lang="en-GB" b="1" baseline="30000" dirty="0" smtClean="0"/>
              <a:t>th</a:t>
            </a:r>
            <a:r>
              <a:rPr lang="en-GB" b="1" dirty="0" smtClean="0"/>
              <a:t> May 2015</a:t>
            </a:r>
            <a:r>
              <a:rPr lang="en-GB" dirty="0" smtClean="0"/>
              <a:t> is next preliminary application deadline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80" b="2580"/>
          <a:stretch/>
        </p:blipFill>
        <p:spPr bwMode="auto">
          <a:xfrm>
            <a:off x="395536" y="2075045"/>
            <a:ext cx="2160240" cy="307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47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19625"/>
            <a:ext cx="8534400" cy="8382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/>
            </a:r>
            <a:br>
              <a:rPr lang="en-US" dirty="0" smtClean="0">
                <a:latin typeface="Arial" pitchFamily="34" charset="0"/>
              </a:rPr>
            </a:br>
            <a:r>
              <a:rPr lang="en-US" dirty="0" smtClean="0">
                <a:latin typeface="Arial" pitchFamily="34" charset="0"/>
              </a:rPr>
              <a:t>Review Process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402" y="1930269"/>
            <a:ext cx="7725318" cy="3744913"/>
          </a:xfrm>
        </p:spPr>
        <p:txBody>
          <a:bodyPr/>
          <a:lstStyle/>
          <a:p>
            <a:pPr defTabSz="4826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cs typeface="ＭＳ Ｐゴシック"/>
              </a:rPr>
              <a:t>Clinical Fellowships are reviewed by the </a:t>
            </a:r>
            <a:r>
              <a:rPr lang="en-GB" dirty="0" smtClean="0">
                <a:cs typeface="ＭＳ Ｐゴシック"/>
              </a:rPr>
              <a:t>Clinical interview committee </a:t>
            </a:r>
          </a:p>
          <a:p>
            <a:pPr defTabSz="4826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cs typeface="ＭＳ Ｐゴシック"/>
              </a:rPr>
              <a:t>Dales, Fellowships, and Investigator awards are reviewed by appropriate Expert Review Group (ERG) and then the Interview Panel</a:t>
            </a:r>
          </a:p>
          <a:p>
            <a:pPr defTabSz="4826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cs typeface="ＭＳ Ｐゴシック"/>
              </a:rPr>
              <a:t>Seeds are reviewed by ERGs</a:t>
            </a:r>
          </a:p>
          <a:p>
            <a:pPr defTabSz="4826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cs typeface="ＭＳ Ｐゴシック"/>
              </a:rPr>
              <a:t>Collaborative Awards are reviewed by the Collaborative Awards Interview Committee</a:t>
            </a:r>
          </a:p>
          <a:p>
            <a:pPr defTabSz="4826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cs typeface="ＭＳ Ｐゴシック"/>
              </a:rPr>
              <a:t>Note that in May a new grants management system is being launched with new on-line application forms. See website for further details</a:t>
            </a:r>
            <a:endParaRPr lang="en-GB" dirty="0" smtClean="0">
              <a:cs typeface="ＭＳ Ｐゴシック"/>
            </a:endParaRPr>
          </a:p>
          <a:p>
            <a:pPr marL="0" indent="0" defTabSz="482600">
              <a:lnSpc>
                <a:spcPct val="80000"/>
              </a:lnSpc>
              <a:buFontTx/>
              <a:buNone/>
              <a:defRPr/>
            </a:pPr>
            <a:endParaRPr lang="en-GB" dirty="0" smtClean="0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2308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/>
          </p:nvPr>
        </p:nvSpPr>
        <p:spPr>
          <a:xfrm>
            <a:off x="755650" y="3087688"/>
            <a:ext cx="7773988" cy="649287"/>
          </a:xfrm>
        </p:spPr>
        <p:txBody>
          <a:bodyPr/>
          <a:lstStyle/>
          <a:p>
            <a:pPr algn="ctr"/>
            <a:r>
              <a:rPr lang="en-GB" smtClean="0">
                <a:latin typeface="Arial" pitchFamily="34" charset="0"/>
              </a:rPr>
              <a:t>www.wellcome.ac.uk</a:t>
            </a:r>
            <a:br>
              <a:rPr lang="en-GB" smtClean="0">
                <a:latin typeface="Arial" pitchFamily="34" charset="0"/>
              </a:rPr>
            </a:br>
            <a:r>
              <a:rPr lang="en-GB" smtClean="0">
                <a:latin typeface="Arial" pitchFamily="34" charset="0"/>
              </a:rPr>
              <a:t/>
            </a:r>
            <a:br>
              <a:rPr lang="en-GB" smtClean="0">
                <a:latin typeface="Arial" pitchFamily="34" charset="0"/>
              </a:rPr>
            </a:br>
            <a:r>
              <a:rPr lang="en-GB" smtClean="0">
                <a:latin typeface="Arial" pitchFamily="34" charset="0"/>
              </a:rPr>
              <a:t/>
            </a:r>
            <a:br>
              <a:rPr lang="en-GB" smtClean="0">
                <a:latin typeface="Arial" pitchFamily="34" charset="0"/>
              </a:rPr>
            </a:br>
            <a:r>
              <a:rPr lang="en-GB" smtClean="0">
                <a:latin typeface="Arial" pitchFamily="34" charset="0"/>
              </a:rPr>
              <a:t/>
            </a:r>
            <a:br>
              <a:rPr lang="en-GB" smtClean="0">
                <a:latin typeface="Arial" pitchFamily="34" charset="0"/>
              </a:rPr>
            </a:br>
            <a:r>
              <a:rPr lang="en-GB" smtClean="0">
                <a:latin typeface="Arial" pitchFamily="34" charset="0"/>
              </a:rPr>
              <a:t/>
            </a:r>
            <a:br>
              <a:rPr lang="en-GB" smtClean="0">
                <a:latin typeface="Arial" pitchFamily="34" charset="0"/>
              </a:rPr>
            </a:br>
            <a:r>
              <a:rPr lang="en-GB" smtClean="0">
                <a:latin typeface="Arial" pitchFamily="34" charset="0"/>
              </a:rPr>
              <a:t/>
            </a:r>
            <a:br>
              <a:rPr lang="en-GB" smtClean="0">
                <a:latin typeface="Arial" pitchFamily="34" charset="0"/>
              </a:rPr>
            </a:br>
            <a:r>
              <a:rPr lang="en-GB" smtClean="0">
                <a:latin typeface="Arial" pitchFamily="34" charset="0"/>
              </a:rPr>
              <a:t>Questions?</a:t>
            </a:r>
          </a:p>
        </p:txBody>
      </p:sp>
      <p:pic>
        <p:nvPicPr>
          <p:cNvPr id="33795" name="Picture 4" descr="2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2376488"/>
            <a:ext cx="3097213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9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/>
              <a:t>Five major challenges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685800" y="1557338"/>
            <a:ext cx="3810000" cy="4895850"/>
          </a:xfrm>
        </p:spPr>
        <p:txBody>
          <a:bodyPr/>
          <a:lstStyle/>
          <a:p>
            <a:pPr marL="381000" indent="-381000" eaLnBrk="1" hangingPunct="1">
              <a:buFontTx/>
              <a:buAutoNum type="arabicParenR"/>
            </a:pPr>
            <a:r>
              <a:rPr lang="en-GB" dirty="0"/>
              <a:t>Maximising the health benefits of genetics and genomics</a:t>
            </a:r>
          </a:p>
          <a:p>
            <a:pPr marL="381000" indent="-381000" eaLnBrk="1" hangingPunct="1"/>
            <a:r>
              <a:rPr lang="en-GB" dirty="0"/>
              <a:t>2) Understanding the brain</a:t>
            </a:r>
          </a:p>
          <a:p>
            <a:pPr marL="381000" indent="-381000" eaLnBrk="1" hangingPunct="1"/>
            <a:r>
              <a:rPr lang="en-GB" dirty="0"/>
              <a:t>3) Combating infectious diseases</a:t>
            </a:r>
          </a:p>
          <a:p>
            <a:pPr marL="381000" indent="-381000" eaLnBrk="1" hangingPunct="1"/>
            <a:r>
              <a:rPr lang="en-GB" dirty="0"/>
              <a:t>4) Investigating development, ageing and chronic disease</a:t>
            </a:r>
          </a:p>
          <a:p>
            <a:pPr marL="381000" indent="-381000" eaLnBrk="1" hangingPunct="1"/>
            <a:r>
              <a:rPr lang="en-GB" dirty="0"/>
              <a:t>5) Connecting environment, nutrition and health</a:t>
            </a:r>
          </a:p>
          <a:p>
            <a:pPr marL="381000" indent="-381000" eaLnBrk="1" hangingPunct="1"/>
            <a:endParaRPr lang="en-GB" dirty="0"/>
          </a:p>
        </p:txBody>
      </p:sp>
      <p:pic>
        <p:nvPicPr>
          <p:cNvPr id="111620" name="Picture 4" descr=" image for id B00043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4"/>
          <a:stretch>
            <a:fillRect/>
          </a:stretch>
        </p:blipFill>
        <p:spPr bwMode="auto">
          <a:xfrm>
            <a:off x="5540375" y="1557338"/>
            <a:ext cx="1377950" cy="159067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1" name="Picture 5" descr=" image for id B000578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3"/>
          <a:stretch>
            <a:fillRect/>
          </a:stretch>
        </p:blipFill>
        <p:spPr bwMode="auto">
          <a:xfrm>
            <a:off x="6762750" y="1782763"/>
            <a:ext cx="1522413" cy="183197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2" name="Picture 6" descr=" image for id B0004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6"/>
          <a:stretch>
            <a:fillRect/>
          </a:stretch>
        </p:blipFill>
        <p:spPr bwMode="auto">
          <a:xfrm>
            <a:off x="6605588" y="3441700"/>
            <a:ext cx="1854200" cy="17875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3" name="Picture 7" descr=" image for id B000370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6"/>
          <a:stretch>
            <a:fillRect/>
          </a:stretch>
        </p:blipFill>
        <p:spPr bwMode="auto">
          <a:xfrm>
            <a:off x="5815013" y="4716463"/>
            <a:ext cx="1390650" cy="174466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4" name="Picture 8" descr="corn drough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41700"/>
            <a:ext cx="1831975" cy="190658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0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title"/>
          </p:nvPr>
        </p:nvSpPr>
        <p:spPr>
          <a:xfrm>
            <a:off x="528638" y="582613"/>
            <a:ext cx="7773987" cy="65087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pitchFamily="34" charset="0"/>
              </a:rPr>
              <a:t>Assessment criteria</a:t>
            </a:r>
          </a:p>
        </p:txBody>
      </p:sp>
      <p:sp>
        <p:nvSpPr>
          <p:cNvPr id="15363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561975" y="1358900"/>
            <a:ext cx="5926138" cy="50942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b="1" dirty="0" smtClean="0">
                <a:solidFill>
                  <a:schemeClr val="accent1"/>
                </a:solidFill>
                <a:cs typeface="ＭＳ Ｐゴシック" pitchFamily="34" charset="-128"/>
              </a:rPr>
              <a:t>Person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sz="2000" dirty="0" smtClean="0">
                <a:cs typeface="ＭＳ Ｐゴシック" pitchFamily="34" charset="-128"/>
              </a:rPr>
              <a:t>The candidate</a:t>
            </a:r>
            <a:r>
              <a:rPr lang="en-GB" altLang="en-US" sz="2000" dirty="0" smtClean="0">
                <a:cs typeface="ＭＳ Ｐゴシック" pitchFamily="34" charset="-128"/>
              </a:rPr>
              <a:t>’</a:t>
            </a:r>
            <a:r>
              <a:rPr lang="en-GB" sz="2000" dirty="0" smtClean="0">
                <a:cs typeface="ＭＳ Ｐゴシック" pitchFamily="34" charset="-128"/>
              </a:rPr>
              <a:t>s track record. 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sz="2000" dirty="0" smtClean="0">
                <a:cs typeface="ＭＳ Ｐゴシック" pitchFamily="34" charset="-128"/>
              </a:rPr>
              <a:t>The candidate</a:t>
            </a:r>
            <a:r>
              <a:rPr lang="en-GB" altLang="en-US" sz="2000" dirty="0" smtClean="0">
                <a:cs typeface="ＭＳ Ｐゴシック" pitchFamily="34" charset="-128"/>
              </a:rPr>
              <a:t>’</a:t>
            </a:r>
            <a:r>
              <a:rPr lang="en-GB" sz="2000" dirty="0" smtClean="0">
                <a:cs typeface="ＭＳ Ｐゴシック" pitchFamily="34" charset="-128"/>
              </a:rPr>
              <a:t>s vision of how the funding will contribute to their career development. 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sz="2000" dirty="0" smtClean="0">
                <a:cs typeface="ＭＳ Ｐゴシック" pitchFamily="34" charset="-128"/>
              </a:rPr>
              <a:t>The candidate</a:t>
            </a:r>
            <a:r>
              <a:rPr lang="en-GB" altLang="en-US" sz="2000" dirty="0" smtClean="0">
                <a:cs typeface="ＭＳ Ｐゴシック" pitchFamily="34" charset="-128"/>
              </a:rPr>
              <a:t>’</a:t>
            </a:r>
            <a:r>
              <a:rPr lang="en-GB" sz="2000" dirty="0" smtClean="0">
                <a:cs typeface="ＭＳ Ｐゴシック" pitchFamily="34" charset="-128"/>
              </a:rPr>
              <a:t>s long-term aspirations.</a:t>
            </a:r>
            <a:r>
              <a:rPr lang="en-GB" sz="2000" b="1" dirty="0" smtClean="0">
                <a:cs typeface="ＭＳ Ｐゴシック" pitchFamily="34" charset="-128"/>
              </a:rPr>
              <a:t> </a:t>
            </a:r>
          </a:p>
          <a:p>
            <a:pPr eaLnBrk="1" hangingPunct="1">
              <a:buFontTx/>
              <a:buNone/>
            </a:pPr>
            <a:endParaRPr lang="en-GB" sz="2000" b="1" dirty="0" smtClean="0">
              <a:cs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en-GB" sz="2000" b="1" dirty="0" smtClean="0">
                <a:solidFill>
                  <a:schemeClr val="accent1"/>
                </a:solidFill>
                <a:cs typeface="ＭＳ Ｐゴシック" pitchFamily="34" charset="-128"/>
              </a:rPr>
              <a:t>Project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sz="2000" dirty="0" smtClean="0">
                <a:cs typeface="ＭＳ Ｐゴシック" pitchFamily="34" charset="-128"/>
              </a:rPr>
              <a:t>The importance of the research question.  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sz="2000" dirty="0" smtClean="0">
                <a:cs typeface="ＭＳ Ｐゴシック" pitchFamily="34" charset="-128"/>
              </a:rPr>
              <a:t>The feasibility of the approach. 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sz="2000" dirty="0" smtClean="0">
                <a:cs typeface="ＭＳ Ｐゴシック" pitchFamily="34" charset="-128"/>
              </a:rPr>
              <a:t>The appropriateness of the resources.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 b="1" dirty="0" smtClean="0">
              <a:cs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b="1" dirty="0" smtClean="0">
                <a:solidFill>
                  <a:schemeClr val="accent1"/>
                </a:solidFill>
                <a:cs typeface="ＭＳ Ｐゴシック" pitchFamily="34" charset="-128"/>
              </a:rPr>
              <a:t>Place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sz="2000" dirty="0" smtClean="0">
                <a:cs typeface="ＭＳ Ｐゴシック" pitchFamily="34" charset="-128"/>
              </a:rPr>
              <a:t>The candidate</a:t>
            </a:r>
            <a:r>
              <a:rPr lang="en-GB" altLang="en-US" sz="2000" dirty="0" smtClean="0">
                <a:cs typeface="ＭＳ Ｐゴシック" pitchFamily="34" charset="-128"/>
              </a:rPr>
              <a:t>’</a:t>
            </a:r>
            <a:r>
              <a:rPr lang="en-GB" sz="2000" dirty="0" smtClean="0">
                <a:cs typeface="ＭＳ Ｐゴシック" pitchFamily="34" charset="-128"/>
              </a:rPr>
              <a:t>s choice of research sponsors. 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sz="2000" dirty="0" smtClean="0">
                <a:cs typeface="ＭＳ Ｐゴシック" pitchFamily="34" charset="-128"/>
              </a:rPr>
              <a:t>The quality and suitability of the research environment. </a:t>
            </a:r>
            <a:endParaRPr lang="en-US" sz="2000" dirty="0" smtClean="0">
              <a:cs typeface="ＭＳ Ｐゴシック" pitchFamily="34" charset="-128"/>
            </a:endParaRPr>
          </a:p>
          <a:p>
            <a:pPr eaLnBrk="1" hangingPunct="1"/>
            <a:endParaRPr lang="en-GB" sz="2000" dirty="0" smtClean="0">
              <a:cs typeface="ＭＳ Ｐゴシック" pitchFamily="34" charset="-128"/>
            </a:endParaRP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1277938" y="2386013"/>
            <a:ext cx="65881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 defTabSz="482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1400" i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627313" y="908050"/>
            <a:ext cx="41052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3675" indent="-193675" defTabSz="482600">
              <a:spcBef>
                <a:spcPct val="20000"/>
              </a:spcBef>
              <a:buClr>
                <a:schemeClr val="accent1"/>
              </a:buClr>
              <a:tabLst>
                <a:tab pos="292100" algn="l"/>
              </a:tabLst>
            </a:pPr>
            <a:r>
              <a:rPr lang="en-GB" sz="1400">
                <a:solidFill>
                  <a:srgbClr val="000066"/>
                </a:solidFill>
                <a:latin typeface="Arial" pitchFamily="34" charset="0"/>
              </a:rPr>
              <a:t>   </a:t>
            </a: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2896"/>
            <a:ext cx="2710665" cy="259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6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20725"/>
            <a:ext cx="6435725" cy="8382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Sir Henry </a:t>
            </a:r>
            <a:r>
              <a:rPr lang="en-US" dirty="0" err="1" smtClean="0">
                <a:latin typeface="Arial" pitchFamily="34" charset="0"/>
              </a:rPr>
              <a:t>Wellcome</a:t>
            </a:r>
            <a:r>
              <a:rPr lang="en-US" dirty="0" smtClean="0">
                <a:latin typeface="Arial" pitchFamily="34" charset="0"/>
              </a:rPr>
              <a:t> Postdoctoral Fellowships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830766"/>
            <a:ext cx="5982721" cy="4779846"/>
          </a:xfrm>
        </p:spPr>
        <p:txBody>
          <a:bodyPr/>
          <a:lstStyle/>
          <a:p>
            <a:pPr defTabSz="4826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cs typeface="ＭＳ Ｐゴシック" pitchFamily="34" charset="-128"/>
              </a:rPr>
              <a:t>For the best </a:t>
            </a:r>
            <a:r>
              <a:rPr lang="en-US" b="1" dirty="0" smtClean="0">
                <a:cs typeface="ＭＳ Ｐゴシック" pitchFamily="34" charset="-128"/>
              </a:rPr>
              <a:t>newly qualified</a:t>
            </a:r>
            <a:r>
              <a:rPr lang="en-US" dirty="0" smtClean="0">
                <a:cs typeface="ＭＳ Ｐゴシック" pitchFamily="34" charset="-128"/>
              </a:rPr>
              <a:t> post-doctoral researchers looking to start an independent research career </a:t>
            </a:r>
          </a:p>
          <a:p>
            <a:pPr defTabSz="4826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cs typeface="ＭＳ Ｐゴシック" pitchFamily="34" charset="-128"/>
              </a:rPr>
              <a:t>Encouraged to spend part of the award abroad </a:t>
            </a:r>
          </a:p>
          <a:p>
            <a:pPr defTabSz="4826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cs typeface="ＭＳ Ｐゴシック" pitchFamily="34" charset="-128"/>
              </a:rPr>
              <a:t>Flexible support of </a:t>
            </a:r>
            <a:r>
              <a:rPr lang="en-US" b="1" dirty="0" smtClean="0">
                <a:cs typeface="ＭＳ Ｐゴシック" pitchFamily="34" charset="-128"/>
              </a:rPr>
              <a:t>£250k over four years</a:t>
            </a:r>
            <a:endParaRPr lang="en-US" dirty="0" smtClean="0">
              <a:cs typeface="ＭＳ Ｐゴシック" pitchFamily="34" charset="-128"/>
            </a:endParaRPr>
          </a:p>
          <a:p>
            <a:pPr defTabSz="4826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cs typeface="ＭＳ Ｐゴシック" pitchFamily="34" charset="-128"/>
              </a:rPr>
              <a:t>Up to 35 awards per year</a:t>
            </a:r>
          </a:p>
          <a:p>
            <a:pPr defTabSz="4826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cs typeface="ＭＳ Ｐゴシック" pitchFamily="34" charset="-128"/>
              </a:rPr>
              <a:t>Applications considered twice a year: </a:t>
            </a:r>
            <a:r>
              <a:rPr lang="en-US" b="1" dirty="0" smtClean="0">
                <a:cs typeface="ＭＳ Ｐゴシック" pitchFamily="34" charset="-128"/>
              </a:rPr>
              <a:t>15</a:t>
            </a:r>
            <a:r>
              <a:rPr lang="en-US" b="1" baseline="30000" dirty="0" smtClean="0">
                <a:cs typeface="ＭＳ Ｐゴシック" pitchFamily="34" charset="-128"/>
              </a:rPr>
              <a:t>th</a:t>
            </a:r>
            <a:r>
              <a:rPr lang="en-US" b="1" dirty="0" smtClean="0">
                <a:cs typeface="ＭＳ Ｐゴシック" pitchFamily="34" charset="-128"/>
              </a:rPr>
              <a:t> May 2015 </a:t>
            </a:r>
            <a:r>
              <a:rPr lang="en-US" dirty="0" smtClean="0">
                <a:cs typeface="ＭＳ Ｐゴシック" pitchFamily="34" charset="-128"/>
              </a:rPr>
              <a:t>is next deadline for preliminary applications</a:t>
            </a:r>
          </a:p>
          <a:p>
            <a:pPr marL="0" indent="0" defTabSz="482600">
              <a:spcBef>
                <a:spcPts val="1200"/>
              </a:spcBef>
            </a:pPr>
            <a:r>
              <a:rPr lang="en-US" dirty="0" smtClean="0">
                <a:cs typeface="ＭＳ Ｐゴシック" pitchFamily="34" charset="-128"/>
              </a:rPr>
              <a:t> </a:t>
            </a:r>
            <a:endParaRPr lang="en-US" b="1" dirty="0" smtClean="0">
              <a:cs typeface="ＭＳ Ｐゴシック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611" y="807776"/>
            <a:ext cx="1219200" cy="1231900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611" y="2922356"/>
            <a:ext cx="1219200" cy="1219200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611" y="5000098"/>
            <a:ext cx="1219200" cy="1206500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612559" y="2028949"/>
            <a:ext cx="2155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Ben Newland, Cardiff University </a:t>
            </a:r>
          </a:p>
        </p:txBody>
      </p:sp>
      <p:sp>
        <p:nvSpPr>
          <p:cNvPr id="4" name="Rectangle 3"/>
          <p:cNvSpPr/>
          <p:nvPr/>
        </p:nvSpPr>
        <p:spPr>
          <a:xfrm>
            <a:off x="6530933" y="4129589"/>
            <a:ext cx="2318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err="1"/>
              <a:t>Julija</a:t>
            </a:r>
            <a:r>
              <a:rPr lang="en-GB" sz="1600" dirty="0"/>
              <a:t> </a:t>
            </a:r>
            <a:r>
              <a:rPr lang="en-GB" sz="1600" dirty="0" err="1"/>
              <a:t>Krupic</a:t>
            </a:r>
            <a:r>
              <a:rPr lang="en-GB" sz="1600" dirty="0"/>
              <a:t>, University College London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522273" y="6227864"/>
            <a:ext cx="2335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Miriam Klein-</a:t>
            </a:r>
            <a:r>
              <a:rPr lang="en-GB" sz="1600" dirty="0" err="1"/>
              <a:t>Flugge</a:t>
            </a:r>
            <a:r>
              <a:rPr lang="en-GB" sz="1600" dirty="0"/>
              <a:t>, University of Oxford</a:t>
            </a:r>
          </a:p>
        </p:txBody>
      </p:sp>
    </p:spTree>
    <p:extLst>
      <p:ext uri="{BB962C8B-B14F-4D97-AF65-F5344CB8AC3E}">
        <p14:creationId xmlns:p14="http://schemas.microsoft.com/office/powerpoint/2010/main" val="28090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</a:rPr>
              <a:t>Sir Henry Dale Fellowships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375283"/>
            <a:ext cx="5688632" cy="4340225"/>
          </a:xfrm>
        </p:spPr>
        <p:txBody>
          <a:bodyPr/>
          <a:lstStyle/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GB" sz="1800" b="1" dirty="0">
                <a:cs typeface="ＭＳ Ｐゴシック" pitchFamily="34" charset="-128"/>
              </a:rPr>
              <a:t>J</a:t>
            </a:r>
            <a:r>
              <a:rPr lang="en-GB" sz="1800" b="1" dirty="0" smtClean="0">
                <a:cs typeface="ＭＳ Ｐゴシック" pitchFamily="34" charset="-128"/>
              </a:rPr>
              <a:t>ointly funded </a:t>
            </a:r>
            <a:r>
              <a:rPr lang="en-GB" sz="1800" dirty="0" smtClean="0">
                <a:cs typeface="ＭＳ Ｐゴシック" pitchFamily="34" charset="-128"/>
              </a:rPr>
              <a:t>by the Royal Society and the </a:t>
            </a:r>
            <a:r>
              <a:rPr lang="en-GB" sz="1800" dirty="0" err="1" smtClean="0">
                <a:cs typeface="ＭＳ Ｐゴシック" pitchFamily="34" charset="-128"/>
              </a:rPr>
              <a:t>Wellcome</a:t>
            </a:r>
            <a:r>
              <a:rPr lang="en-GB" sz="1800" dirty="0" smtClean="0">
                <a:cs typeface="ＭＳ Ｐゴシック" pitchFamily="34" charset="-128"/>
              </a:rPr>
              <a:t> Trust.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GB" sz="1800" dirty="0" smtClean="0">
                <a:cs typeface="ＭＳ Ｐゴシック" pitchFamily="34" charset="-128"/>
              </a:rPr>
              <a:t>Replaces the Research Career Development Fellowship scheme in the UK 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GB" sz="1800" dirty="0" smtClean="0">
                <a:cs typeface="ＭＳ Ｐゴシック" pitchFamily="34" charset="-128"/>
              </a:rPr>
              <a:t>For post-doctoral scientists to forge an independent research career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GB" sz="1800" dirty="0" smtClean="0">
                <a:cs typeface="ＭＳ Ｐゴシック" pitchFamily="34" charset="-128"/>
              </a:rPr>
              <a:t>Up to 7 years postdoc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GB" sz="1800" b="1" dirty="0" smtClean="0">
                <a:cs typeface="ＭＳ Ｐゴシック" pitchFamily="34" charset="-128"/>
              </a:rPr>
              <a:t>Five years support</a:t>
            </a:r>
            <a:r>
              <a:rPr lang="en-GB" sz="1800" dirty="0" smtClean="0">
                <a:cs typeface="ＭＳ Ｐゴシック" pitchFamily="34" charset="-128"/>
              </a:rPr>
              <a:t>, potentially renewable for three further years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GB" sz="1800" dirty="0" smtClean="0"/>
              <a:t>Fellow’s salary and research expenses, covering normally </a:t>
            </a:r>
            <a:r>
              <a:rPr lang="en-GB" sz="1800" dirty="0"/>
              <a:t>one post </a:t>
            </a:r>
            <a:r>
              <a:rPr lang="en-GB" sz="1800" dirty="0" smtClean="0"/>
              <a:t>(postdoc </a:t>
            </a:r>
            <a:r>
              <a:rPr lang="en-GB" sz="1800" dirty="0"/>
              <a:t>or graduate RA or </a:t>
            </a:r>
            <a:r>
              <a:rPr lang="en-GB" sz="1800" dirty="0" smtClean="0"/>
              <a:t>technician)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GB" sz="1800" dirty="0" smtClean="0">
                <a:cs typeface="ＭＳ Ｐゴシック" pitchFamily="34" charset="-128"/>
              </a:rPr>
              <a:t>Applications considered twice a year</a:t>
            </a:r>
            <a:r>
              <a:rPr lang="en-GB" sz="1800" dirty="0">
                <a:cs typeface="ＭＳ Ｐゴシック" pitchFamily="34" charset="-128"/>
              </a:rPr>
              <a:t>. </a:t>
            </a:r>
            <a:r>
              <a:rPr lang="en-GB" sz="1800" b="1" dirty="0">
                <a:cs typeface="ＭＳ Ｐゴシック" pitchFamily="34" charset="-128"/>
              </a:rPr>
              <a:t>17</a:t>
            </a:r>
            <a:r>
              <a:rPr lang="en-GB" sz="1800" b="1" baseline="30000" dirty="0">
                <a:cs typeface="ＭＳ Ｐゴシック" pitchFamily="34" charset="-128"/>
              </a:rPr>
              <a:t>th</a:t>
            </a:r>
            <a:r>
              <a:rPr lang="en-GB" sz="1800" b="1" dirty="0">
                <a:cs typeface="ＭＳ Ｐゴシック" pitchFamily="34" charset="-128"/>
              </a:rPr>
              <a:t> April </a:t>
            </a:r>
            <a:r>
              <a:rPr lang="en-GB" sz="1800" b="1" dirty="0" smtClean="0">
                <a:cs typeface="ＭＳ Ｐゴシック" pitchFamily="34" charset="-128"/>
              </a:rPr>
              <a:t>2015</a:t>
            </a:r>
            <a:r>
              <a:rPr lang="en-GB" sz="1800" dirty="0" smtClean="0">
                <a:cs typeface="ＭＳ Ｐゴシック" pitchFamily="34" charset="-128"/>
              </a:rPr>
              <a:t> is next deadline for preliminary applications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019" y="1117888"/>
            <a:ext cx="1047597" cy="1036684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019" y="3021943"/>
            <a:ext cx="1047597" cy="1058510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562" y="4927952"/>
            <a:ext cx="1058510" cy="1058510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6236044" y="2154571"/>
            <a:ext cx="3009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Tiago </a:t>
            </a:r>
            <a:r>
              <a:rPr lang="en-GB" sz="1600" dirty="0" err="1"/>
              <a:t>Branco</a:t>
            </a:r>
            <a:r>
              <a:rPr lang="en-GB" sz="1600" dirty="0"/>
              <a:t>, MRC Laboratory of Molecular Biology </a:t>
            </a:r>
          </a:p>
        </p:txBody>
      </p:sp>
      <p:sp>
        <p:nvSpPr>
          <p:cNvPr id="3" name="Rectangle 2"/>
          <p:cNvSpPr/>
          <p:nvPr/>
        </p:nvSpPr>
        <p:spPr>
          <a:xfrm>
            <a:off x="6353004" y="4068696"/>
            <a:ext cx="28176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Nathalie </a:t>
            </a:r>
            <a:r>
              <a:rPr lang="en-GB" sz="1600" dirty="0" err="1"/>
              <a:t>Rochefort</a:t>
            </a:r>
            <a:r>
              <a:rPr lang="en-GB" sz="1600" dirty="0"/>
              <a:t>, University of Edinburgh</a:t>
            </a:r>
          </a:p>
        </p:txBody>
      </p:sp>
      <p:sp>
        <p:nvSpPr>
          <p:cNvPr id="4" name="Rectangle 3"/>
          <p:cNvSpPr/>
          <p:nvPr/>
        </p:nvSpPr>
        <p:spPr>
          <a:xfrm>
            <a:off x="6384901" y="5987534"/>
            <a:ext cx="2753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Charlotte Stagg, University of Oxford</a:t>
            </a:r>
          </a:p>
        </p:txBody>
      </p:sp>
    </p:spTree>
    <p:extLst>
      <p:ext uri="{BB962C8B-B14F-4D97-AF65-F5344CB8AC3E}">
        <p14:creationId xmlns:p14="http://schemas.microsoft.com/office/powerpoint/2010/main" val="5386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http://www.birmingham.ac.uk/Images/Staff/profiles/psychology/schofield-andr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4638675"/>
            <a:ext cx="1238250" cy="164465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36588"/>
            <a:ext cx="8534400" cy="8382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/>
            </a:r>
            <a:br>
              <a:rPr lang="en-US" dirty="0" smtClean="0">
                <a:latin typeface="Arial" pitchFamily="34" charset="0"/>
              </a:rPr>
            </a:br>
            <a:r>
              <a:rPr lang="en-US" dirty="0" smtClean="0">
                <a:latin typeface="Arial" pitchFamily="34" charset="0"/>
              </a:rPr>
              <a:t>Senior Research Fellowships in Basic Biomedical Science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630" y="2217348"/>
            <a:ext cx="5843356" cy="3744913"/>
          </a:xfrm>
        </p:spPr>
        <p:txBody>
          <a:bodyPr/>
          <a:lstStyle/>
          <a:p>
            <a:pPr marL="358775" indent="-358775" defTabSz="4826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dirty="0" smtClean="0">
                <a:cs typeface="ＭＳ Ｐゴシック"/>
              </a:rPr>
              <a:t>Normally 7-12 years postdoc </a:t>
            </a:r>
          </a:p>
          <a:p>
            <a:pPr marL="358775" indent="-358775" defTabSz="4826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dirty="0" smtClean="0"/>
              <a:t>5 </a:t>
            </a:r>
            <a:r>
              <a:rPr lang="en-GB" dirty="0"/>
              <a:t>years </a:t>
            </a:r>
            <a:r>
              <a:rPr lang="en-GB" dirty="0" smtClean="0"/>
              <a:t>support</a:t>
            </a:r>
            <a:r>
              <a:rPr lang="en-GB" dirty="0"/>
              <a:t>, </a:t>
            </a:r>
            <a:r>
              <a:rPr lang="en-GB" dirty="0" smtClean="0"/>
              <a:t>potentially </a:t>
            </a:r>
            <a:r>
              <a:rPr lang="en-GB" dirty="0"/>
              <a:t>renewable in partnership with the host institution. </a:t>
            </a:r>
          </a:p>
          <a:p>
            <a:pPr marL="358775" indent="-3587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dirty="0"/>
              <a:t>Full research costs supported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(salary, staff, equipment, consumables, field costs, animals etc.)</a:t>
            </a:r>
          </a:p>
          <a:p>
            <a:pPr marL="358775" indent="-3587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dirty="0"/>
              <a:t>A</a:t>
            </a:r>
            <a:r>
              <a:rPr lang="en-GB" dirty="0" smtClean="0"/>
              <a:t>pplications </a:t>
            </a:r>
            <a:r>
              <a:rPr lang="en-GB" dirty="0"/>
              <a:t>considered </a:t>
            </a:r>
            <a:r>
              <a:rPr lang="en-GB" dirty="0" smtClean="0"/>
              <a:t>three times a </a:t>
            </a:r>
            <a:r>
              <a:rPr lang="en-GB" dirty="0"/>
              <a:t>year. </a:t>
            </a:r>
            <a:r>
              <a:rPr lang="en-GB" b="1" dirty="0" smtClean="0"/>
              <a:t>8</a:t>
            </a:r>
            <a:r>
              <a:rPr lang="en-GB" b="1" baseline="30000" dirty="0" smtClean="0"/>
              <a:t>th</a:t>
            </a:r>
            <a:r>
              <a:rPr lang="en-GB" b="1" dirty="0" smtClean="0"/>
              <a:t> May 2015 </a:t>
            </a:r>
            <a:r>
              <a:rPr lang="en-GB" dirty="0" smtClean="0"/>
              <a:t>is next deadline for preliminary applications.</a:t>
            </a:r>
            <a:endParaRPr lang="en-GB" dirty="0"/>
          </a:p>
          <a:p>
            <a:pPr marL="196850" indent="-196850" defTabSz="482600">
              <a:lnSpc>
                <a:spcPct val="80000"/>
              </a:lnSpc>
              <a:defRPr/>
            </a:pPr>
            <a:endParaRPr lang="en-GB" dirty="0" smtClean="0">
              <a:solidFill>
                <a:srgbClr val="D2D2D2"/>
              </a:solidFill>
              <a:cs typeface="ＭＳ Ｐゴシック"/>
            </a:endParaRPr>
          </a:p>
          <a:p>
            <a:pPr marL="0" indent="0" defTabSz="482600">
              <a:lnSpc>
                <a:spcPct val="80000"/>
              </a:lnSpc>
              <a:buFontTx/>
              <a:buNone/>
              <a:defRPr/>
            </a:pPr>
            <a:endParaRPr lang="en-GB" dirty="0" smtClean="0">
              <a:solidFill>
                <a:srgbClr val="D2D2D2"/>
              </a:solidFill>
              <a:cs typeface="ＭＳ Ｐゴシック"/>
            </a:endParaRPr>
          </a:p>
        </p:txBody>
      </p:sp>
      <p:pic>
        <p:nvPicPr>
          <p:cNvPr id="40965" name="Picture 2" descr="http://www.diabetes.org.uk/upload/Research/Past%20Fellows/Anna-Gloy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974850"/>
            <a:ext cx="1325562" cy="170497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8" descr="Jim Usherwo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3136900"/>
            <a:ext cx="1127125" cy="150177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10" descr="http://www.gla.ac.uk/media/media_203979_e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3557588"/>
            <a:ext cx="1190625" cy="161607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0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342502" y="5631205"/>
            <a:ext cx="2003425" cy="523220"/>
          </a:xfrm>
          <a:prstGeom prst="rect">
            <a:avLst/>
          </a:prstGeom>
          <a:solidFill>
            <a:srgbClr val="99FF99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1B0069"/>
                </a:solidFill>
                <a:latin typeface="Arial" pitchFamily="34" charset="0"/>
              </a:rPr>
              <a:t>Research Training </a:t>
            </a:r>
            <a:r>
              <a:rPr lang="en-US" sz="1400" dirty="0" smtClean="0">
                <a:solidFill>
                  <a:srgbClr val="1B0069"/>
                </a:solidFill>
                <a:latin typeface="Arial" pitchFamily="34" charset="0"/>
              </a:rPr>
              <a:t>Fellowships</a:t>
            </a:r>
            <a:endParaRPr lang="en-US" sz="1200" dirty="0">
              <a:solidFill>
                <a:srgbClr val="1B0069"/>
              </a:solidFill>
              <a:latin typeface="Arial" pitchFamily="34" charset="0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240756" y="5565800"/>
            <a:ext cx="6875462" cy="8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93675" indent="-193675">
              <a:lnSpc>
                <a:spcPct val="90000"/>
              </a:lnSpc>
              <a:buClr>
                <a:srgbClr val="8D8DD9"/>
              </a:buClr>
              <a:buFont typeface="Times" pitchFamily="18" charset="0"/>
              <a:buNone/>
            </a:pPr>
            <a:r>
              <a:rPr lang="en-US" sz="1600" dirty="0">
                <a:latin typeface="Arial" pitchFamily="34" charset="0"/>
              </a:rPr>
              <a:t>   For medical, dental and veterinary graduates </a:t>
            </a:r>
            <a:r>
              <a:rPr lang="en-GB" sz="1600" dirty="0">
                <a:latin typeface="Arial" pitchFamily="34" charset="0"/>
              </a:rPr>
              <a:t>with </a:t>
            </a:r>
            <a:r>
              <a:rPr lang="en-GB" sz="1600" dirty="0" smtClean="0">
                <a:latin typeface="Arial" pitchFamily="34" charset="0"/>
              </a:rPr>
              <a:t>little/no </a:t>
            </a:r>
            <a:r>
              <a:rPr lang="en-GB" sz="1600" dirty="0">
                <a:latin typeface="Arial" pitchFamily="34" charset="0"/>
              </a:rPr>
              <a:t>research experience, to </a:t>
            </a:r>
            <a:r>
              <a:rPr lang="en-US" sz="1600" dirty="0">
                <a:latin typeface="Arial" pitchFamily="34" charset="0"/>
              </a:rPr>
              <a:t>pursue training in a </a:t>
            </a:r>
            <a:r>
              <a:rPr lang="en-US" sz="1600" dirty="0" smtClean="0">
                <a:latin typeface="Arial" pitchFamily="34" charset="0"/>
              </a:rPr>
              <a:t>research </a:t>
            </a:r>
            <a:r>
              <a:rPr lang="en-US" sz="1600" dirty="0">
                <a:latin typeface="Arial" pitchFamily="34" charset="0"/>
              </a:rPr>
              <a:t>lab towards a PhD or MD. </a:t>
            </a:r>
          </a:p>
          <a:p>
            <a:pPr marL="193675" indent="-193675">
              <a:lnSpc>
                <a:spcPct val="90000"/>
              </a:lnSpc>
              <a:buClr>
                <a:srgbClr val="8D8DD9"/>
              </a:buClr>
              <a:buFont typeface="Times" pitchFamily="18" charset="0"/>
              <a:buNone/>
            </a:pPr>
            <a:r>
              <a:rPr lang="en-GB" sz="1600" dirty="0">
                <a:latin typeface="Arial" pitchFamily="34" charset="0"/>
              </a:rPr>
              <a:t>   Considered </a:t>
            </a:r>
            <a:r>
              <a:rPr lang="en-GB" sz="1600" u="sng" dirty="0">
                <a:latin typeface="Arial" pitchFamily="34" charset="0"/>
              </a:rPr>
              <a:t>three times a year</a:t>
            </a:r>
            <a:r>
              <a:rPr lang="en-GB" sz="1600" dirty="0" smtClean="0">
                <a:latin typeface="Arial" pitchFamily="34" charset="0"/>
              </a:rPr>
              <a:t>. Next deadline: </a:t>
            </a:r>
            <a:r>
              <a:rPr lang="en-GB" sz="1600" b="1" dirty="0" smtClean="0">
                <a:latin typeface="Arial" pitchFamily="34" charset="0"/>
              </a:rPr>
              <a:t>August 2015</a:t>
            </a:r>
            <a:r>
              <a:rPr lang="en-GB" sz="1600" dirty="0" smtClean="0">
                <a:latin typeface="Arial" pitchFamily="34" charset="0"/>
              </a:rPr>
              <a:t> </a:t>
            </a:r>
            <a:r>
              <a:rPr lang="en-GB" sz="1600" dirty="0" smtClean="0">
                <a:latin typeface="Arial" pitchFamily="34" charset="0"/>
              </a:rPr>
              <a:t>(full)</a:t>
            </a:r>
            <a:r>
              <a:rPr lang="en-GB" sz="2000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endParaRPr lang="en-GB" sz="20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63082" y="2895310"/>
            <a:ext cx="1771790" cy="523875"/>
          </a:xfrm>
          <a:prstGeom prst="rect">
            <a:avLst/>
          </a:prstGeom>
          <a:solidFill>
            <a:srgbClr val="99FF99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1B0069"/>
                </a:solidFill>
                <a:latin typeface="Arial" pitchFamily="34" charset="0"/>
              </a:rPr>
              <a:t>Intermediate Clinical </a:t>
            </a:r>
            <a:r>
              <a:rPr lang="en-US" sz="1400" dirty="0" smtClean="0">
                <a:solidFill>
                  <a:srgbClr val="1B0069"/>
                </a:solidFill>
                <a:latin typeface="Arial" pitchFamily="34" charset="0"/>
              </a:rPr>
              <a:t>Fellowships</a:t>
            </a:r>
            <a:endParaRPr lang="en-US" sz="1400" dirty="0">
              <a:solidFill>
                <a:srgbClr val="1B0069"/>
              </a:solidFill>
              <a:latin typeface="Arial" pitchFamily="34" charset="0"/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2503963" y="2836889"/>
            <a:ext cx="6095633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82600" eaLnBrk="0" hangingPunct="0">
              <a:buClr>
                <a:srgbClr val="8D8DD9"/>
              </a:buClr>
            </a:pPr>
            <a:r>
              <a:rPr lang="en-GB" sz="1600" dirty="0" smtClean="0">
                <a:latin typeface="Arial" pitchFamily="34" charset="0"/>
              </a:rPr>
              <a:t>For </a:t>
            </a:r>
            <a:r>
              <a:rPr lang="en-GB" sz="1600" dirty="0">
                <a:latin typeface="Arial" pitchFamily="34" charset="0"/>
              </a:rPr>
              <a:t>clinicians </a:t>
            </a:r>
            <a:r>
              <a:rPr lang="en-GB" sz="1600" dirty="0" smtClean="0">
                <a:latin typeface="Arial" pitchFamily="34" charset="0"/>
              </a:rPr>
              <a:t>to </a:t>
            </a:r>
            <a:r>
              <a:rPr lang="en-GB" sz="1600" dirty="0">
                <a:latin typeface="Arial" pitchFamily="34" charset="0"/>
              </a:rPr>
              <a:t>continue research at postdoctoral level </a:t>
            </a:r>
            <a:r>
              <a:rPr lang="en-GB" sz="1600" dirty="0" smtClean="0">
                <a:latin typeface="Arial" pitchFamily="34" charset="0"/>
              </a:rPr>
              <a:t>and maintain </a:t>
            </a:r>
            <a:r>
              <a:rPr lang="en-GB" sz="1600" dirty="0">
                <a:latin typeface="Arial" pitchFamily="34" charset="0"/>
              </a:rPr>
              <a:t>a </a:t>
            </a:r>
            <a:r>
              <a:rPr lang="en-GB" sz="1600" dirty="0" smtClean="0">
                <a:latin typeface="Arial" pitchFamily="34" charset="0"/>
              </a:rPr>
              <a:t>clinical career, with the aim to transition to independence</a:t>
            </a:r>
            <a:endParaRPr lang="en-GB" sz="1600" dirty="0">
              <a:latin typeface="Arial" pitchFamily="34" charset="0"/>
            </a:endParaRPr>
          </a:p>
          <a:p>
            <a:pPr marL="196850" indent="-196850" defTabSz="482600" eaLnBrk="0" hangingPunct="0">
              <a:buClr>
                <a:srgbClr val="8D8DD9"/>
              </a:buClr>
            </a:pPr>
            <a:r>
              <a:rPr lang="en-GB" sz="1600" dirty="0" smtClean="0">
                <a:latin typeface="Arial" pitchFamily="34" charset="0"/>
              </a:rPr>
              <a:t>Considered </a:t>
            </a:r>
            <a:r>
              <a:rPr lang="en-GB" sz="1600" u="sng" dirty="0">
                <a:latin typeface="Arial" pitchFamily="34" charset="0"/>
              </a:rPr>
              <a:t>twice a year</a:t>
            </a:r>
            <a:r>
              <a:rPr lang="en-GB" sz="1600" dirty="0">
                <a:latin typeface="Arial" pitchFamily="34" charset="0"/>
              </a:rPr>
              <a:t>. Next deadline: </a:t>
            </a:r>
            <a:r>
              <a:rPr lang="en-GB" sz="1600" b="1" dirty="0">
                <a:latin typeface="Arial" pitchFamily="34" charset="0"/>
              </a:rPr>
              <a:t>18</a:t>
            </a:r>
            <a:r>
              <a:rPr lang="en-GB" sz="1600" b="1" baseline="30000" dirty="0">
                <a:latin typeface="Arial" pitchFamily="34" charset="0"/>
              </a:rPr>
              <a:t>th</a:t>
            </a:r>
            <a:r>
              <a:rPr lang="en-GB" sz="1600" b="1" dirty="0">
                <a:latin typeface="Arial" pitchFamily="34" charset="0"/>
              </a:rPr>
              <a:t> May 2015</a:t>
            </a:r>
            <a:r>
              <a:rPr lang="en-GB" sz="1600" dirty="0">
                <a:latin typeface="Arial" pitchFamily="34" charset="0"/>
              </a:rPr>
              <a:t> (prelim)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396477" y="1773262"/>
            <a:ext cx="1905000" cy="527050"/>
          </a:xfrm>
          <a:prstGeom prst="rect">
            <a:avLst/>
          </a:prstGeom>
          <a:solidFill>
            <a:srgbClr val="99FF99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>
                <a:solidFill>
                  <a:srgbClr val="1B0069"/>
                </a:solidFill>
                <a:latin typeface="Arial" pitchFamily="34" charset="0"/>
              </a:rPr>
              <a:t>Senior Research Fellowships</a:t>
            </a: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2503963" y="1628800"/>
            <a:ext cx="6198077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350" indent="-6350" defTabSz="482600" eaLnBrk="0" hangingPunct="0">
              <a:buClr>
                <a:srgbClr val="8D8DD9"/>
              </a:buClr>
            </a:pPr>
            <a:r>
              <a:rPr lang="en-GB" sz="1600" dirty="0">
                <a:latin typeface="Arial" pitchFamily="34" charset="0"/>
              </a:rPr>
              <a:t>For outstanding clinical </a:t>
            </a:r>
            <a:r>
              <a:rPr lang="en-GB" sz="1600" dirty="0" smtClean="0">
                <a:latin typeface="Arial" pitchFamily="34" charset="0"/>
              </a:rPr>
              <a:t>researchers </a:t>
            </a:r>
            <a:r>
              <a:rPr lang="en-GB" sz="1600" dirty="0">
                <a:latin typeface="Arial" pitchFamily="34" charset="0"/>
              </a:rPr>
              <a:t>to </a:t>
            </a:r>
            <a:r>
              <a:rPr lang="en-GB" sz="1600" dirty="0" smtClean="0">
                <a:latin typeface="Arial" pitchFamily="34" charset="0"/>
              </a:rPr>
              <a:t>establish </a:t>
            </a:r>
            <a:r>
              <a:rPr lang="en-GB" sz="1600" dirty="0">
                <a:latin typeface="Arial" pitchFamily="34" charset="0"/>
              </a:rPr>
              <a:t>themselves as leading investigators in clinical academic medicine.</a:t>
            </a:r>
          </a:p>
          <a:p>
            <a:pPr defTabSz="482600" eaLnBrk="0" hangingPunct="0">
              <a:buClr>
                <a:srgbClr val="8D8DD9"/>
              </a:buClr>
            </a:pPr>
            <a:r>
              <a:rPr lang="en-US" sz="1600" dirty="0" smtClean="0">
                <a:latin typeface="Arial" pitchFamily="34" charset="0"/>
              </a:rPr>
              <a:t>Considered </a:t>
            </a:r>
            <a:r>
              <a:rPr lang="en-US" sz="1600" u="sng" dirty="0" smtClean="0">
                <a:latin typeface="Arial" pitchFamily="34" charset="0"/>
              </a:rPr>
              <a:t>three times a year</a:t>
            </a:r>
            <a:r>
              <a:rPr lang="en-US" sz="1600" dirty="0" smtClean="0">
                <a:latin typeface="Arial" pitchFamily="34" charset="0"/>
              </a:rPr>
              <a:t>. </a:t>
            </a:r>
            <a:r>
              <a:rPr lang="en-GB" sz="1600" dirty="0">
                <a:latin typeface="Arial" pitchFamily="34" charset="0"/>
              </a:rPr>
              <a:t>Next deadline: </a:t>
            </a:r>
            <a:r>
              <a:rPr lang="en-GB" sz="1600" b="1" dirty="0" smtClean="0">
                <a:latin typeface="Arial" pitchFamily="34" charset="0"/>
              </a:rPr>
              <a:t>8</a:t>
            </a:r>
            <a:r>
              <a:rPr lang="en-GB" sz="1600" b="1" baseline="30000" dirty="0" smtClean="0">
                <a:latin typeface="Arial" pitchFamily="34" charset="0"/>
              </a:rPr>
              <a:t>th</a:t>
            </a:r>
            <a:r>
              <a:rPr lang="en-GB" sz="1600" b="1" dirty="0" smtClean="0">
                <a:latin typeface="Arial" pitchFamily="34" charset="0"/>
              </a:rPr>
              <a:t> </a:t>
            </a:r>
            <a:r>
              <a:rPr lang="en-GB" sz="1600" b="1" dirty="0">
                <a:latin typeface="Arial" pitchFamily="34" charset="0"/>
              </a:rPr>
              <a:t>May 2015</a:t>
            </a:r>
            <a:r>
              <a:rPr lang="en-GB" sz="1600" dirty="0">
                <a:latin typeface="Arial" pitchFamily="34" charset="0"/>
              </a:rPr>
              <a:t> (prelim)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70667" name="AutoShape 11"/>
          <p:cNvSpPr>
            <a:spLocks noChangeArrowheads="1"/>
          </p:cNvSpPr>
          <p:nvPr/>
        </p:nvSpPr>
        <p:spPr bwMode="auto">
          <a:xfrm>
            <a:off x="1166813" y="2401913"/>
            <a:ext cx="223837" cy="434977"/>
          </a:xfrm>
          <a:prstGeom prst="upArrow">
            <a:avLst>
              <a:gd name="adj1" fmla="val 50000"/>
              <a:gd name="adj2" fmla="val 41136"/>
            </a:avLst>
          </a:prstGeom>
          <a:solidFill>
            <a:srgbClr val="16008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685800" y="692150"/>
            <a:ext cx="81311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3600" dirty="0" err="1" smtClean="0">
                <a:solidFill>
                  <a:schemeClr val="accent1"/>
                </a:solidFill>
                <a:latin typeface="Arial" pitchFamily="34" charset="0"/>
              </a:rPr>
              <a:t>Wellcome</a:t>
            </a:r>
            <a:r>
              <a:rPr lang="en-GB" sz="3600" dirty="0" smtClean="0">
                <a:solidFill>
                  <a:schemeClr val="accent1"/>
                </a:solidFill>
                <a:latin typeface="Arial" pitchFamily="34" charset="0"/>
              </a:rPr>
              <a:t> Trust Clinical Fellowships</a:t>
            </a:r>
            <a:endParaRPr lang="en-GB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50440" y="4037758"/>
            <a:ext cx="1997075" cy="738664"/>
          </a:xfrm>
          <a:prstGeom prst="rect">
            <a:avLst/>
          </a:prstGeom>
          <a:solidFill>
            <a:srgbClr val="99FF99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1B0069"/>
                </a:solidFill>
                <a:latin typeface="Arial" pitchFamily="34" charset="0"/>
              </a:rPr>
              <a:t>Postdoctoral Research Training Fellowships</a:t>
            </a:r>
            <a:endParaRPr lang="en-US" sz="1400" dirty="0">
              <a:solidFill>
                <a:srgbClr val="1B0069"/>
              </a:solidFill>
              <a:latin typeface="Arial" pitchFamily="34" charset="0"/>
            </a:endParaRPr>
          </a:p>
          <a:p>
            <a:pPr algn="ctr" eaLnBrk="0" hangingPunct="0"/>
            <a:r>
              <a:rPr lang="en-US" sz="1400" dirty="0" smtClean="0">
                <a:solidFill>
                  <a:srgbClr val="1B0069"/>
                </a:solidFill>
                <a:latin typeface="Arial" pitchFamily="34" charset="0"/>
              </a:rPr>
              <a:t>For Clinicians</a:t>
            </a:r>
            <a:endParaRPr lang="en-US" sz="1400" dirty="0">
              <a:solidFill>
                <a:srgbClr val="1B0069"/>
              </a:solidFill>
              <a:latin typeface="Arial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2503961" y="3993269"/>
            <a:ext cx="6612257" cy="157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82600" eaLnBrk="0" hangingPunct="0">
              <a:buClr>
                <a:srgbClr val="8D8DD9"/>
              </a:buClr>
            </a:pPr>
            <a:r>
              <a:rPr lang="en-GB" sz="1600" dirty="0" smtClean="0">
                <a:effectLst/>
              </a:rPr>
              <a:t>For candidates who either undertook a PhD early in their career, e.g. MB/PhD (to refresh their research skills), or those who have recently completed a PhD and wish to explore a new research field or environment</a:t>
            </a:r>
          </a:p>
          <a:p>
            <a:pPr defTabSz="482600" eaLnBrk="0" hangingPunct="0">
              <a:buClr>
                <a:srgbClr val="8D8DD9"/>
              </a:buClr>
            </a:pPr>
            <a:r>
              <a:rPr lang="en-GB" sz="1600" dirty="0" smtClean="0">
                <a:latin typeface="Arial" pitchFamily="34" charset="0"/>
              </a:rPr>
              <a:t>Considered </a:t>
            </a:r>
            <a:r>
              <a:rPr lang="en-GB" sz="1600" u="sng" dirty="0" smtClean="0">
                <a:latin typeface="Arial" pitchFamily="34" charset="0"/>
              </a:rPr>
              <a:t>three times a </a:t>
            </a:r>
            <a:r>
              <a:rPr lang="en-GB" sz="1600" u="sng" dirty="0">
                <a:latin typeface="Arial" pitchFamily="34" charset="0"/>
              </a:rPr>
              <a:t>year</a:t>
            </a:r>
            <a:r>
              <a:rPr lang="en-GB" sz="1600" dirty="0">
                <a:latin typeface="Arial" pitchFamily="34" charset="0"/>
              </a:rPr>
              <a:t>. Next deadline: </a:t>
            </a:r>
            <a:r>
              <a:rPr lang="en-GB" sz="1600" b="1" dirty="0" smtClean="0">
                <a:latin typeface="Arial" pitchFamily="34" charset="0"/>
              </a:rPr>
              <a:t>18</a:t>
            </a:r>
            <a:r>
              <a:rPr lang="en-GB" sz="1600" b="1" baseline="30000" dirty="0" smtClean="0">
                <a:latin typeface="Arial" pitchFamily="34" charset="0"/>
              </a:rPr>
              <a:t>th</a:t>
            </a:r>
            <a:r>
              <a:rPr lang="en-GB" sz="1600" b="1" dirty="0" smtClean="0">
                <a:latin typeface="Arial" pitchFamily="34" charset="0"/>
              </a:rPr>
              <a:t> May </a:t>
            </a:r>
            <a:r>
              <a:rPr lang="en-GB" sz="1600" b="1" dirty="0">
                <a:latin typeface="Arial" pitchFamily="34" charset="0"/>
              </a:rPr>
              <a:t>2015</a:t>
            </a:r>
            <a:r>
              <a:rPr lang="en-GB" sz="1600" dirty="0" smtClean="0">
                <a:latin typeface="Arial" pitchFamily="34" charset="0"/>
              </a:rPr>
              <a:t> (prelim)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1187448" y="3527811"/>
            <a:ext cx="223837" cy="434977"/>
          </a:xfrm>
          <a:prstGeom prst="upArrow">
            <a:avLst>
              <a:gd name="adj1" fmla="val 50000"/>
              <a:gd name="adj2" fmla="val 41136"/>
            </a:avLst>
          </a:prstGeom>
          <a:solidFill>
            <a:srgbClr val="16008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1176174" y="4913335"/>
            <a:ext cx="223837" cy="531814"/>
          </a:xfrm>
          <a:prstGeom prst="upArrow">
            <a:avLst>
              <a:gd name="adj1" fmla="val 50000"/>
              <a:gd name="adj2" fmla="val 41136"/>
            </a:avLst>
          </a:prstGeom>
          <a:solidFill>
            <a:srgbClr val="16008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_hardcopy_handoutNEW">
  <a:themeElements>
    <a:clrScheme name="Green_hardcopy_handoutNEW 15">
      <a:dk1>
        <a:srgbClr val="414141"/>
      </a:dk1>
      <a:lt1>
        <a:srgbClr val="FFFFFF"/>
      </a:lt1>
      <a:dk2>
        <a:srgbClr val="414141"/>
      </a:dk2>
      <a:lt2>
        <a:srgbClr val="000000"/>
      </a:lt2>
      <a:accent1>
        <a:srgbClr val="78BE50"/>
      </a:accent1>
      <a:accent2>
        <a:srgbClr val="FFC805"/>
      </a:accent2>
      <a:accent3>
        <a:srgbClr val="FFFFFF"/>
      </a:accent3>
      <a:accent4>
        <a:srgbClr val="363636"/>
      </a:accent4>
      <a:accent5>
        <a:srgbClr val="BEDBB3"/>
      </a:accent5>
      <a:accent6>
        <a:srgbClr val="E7B504"/>
      </a:accent6>
      <a:hlink>
        <a:srgbClr val="00B9BE"/>
      </a:hlink>
      <a:folHlink>
        <a:srgbClr val="F04178"/>
      </a:folHlink>
    </a:clrScheme>
    <a:fontScheme name="Green_hardcopy_handoutNEW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414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414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Green_hardcopy_handout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hardcopy_handout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hardcopy_handout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hardcopy_handout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hardcopy_handout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hardcopy_handout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hardcopy_handout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hardcopy_handout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hardcopy_handout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hardcopy_handout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hardcopy_handout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hardcopy_handout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hardcopy_handoutNEW 13">
        <a:dk1>
          <a:srgbClr val="000000"/>
        </a:dk1>
        <a:lt1>
          <a:srgbClr val="D2D2D2"/>
        </a:lt1>
        <a:dk2>
          <a:srgbClr val="414141"/>
        </a:dk2>
        <a:lt2>
          <a:srgbClr val="D2D2D2"/>
        </a:lt2>
        <a:accent1>
          <a:srgbClr val="78BE50"/>
        </a:accent1>
        <a:accent2>
          <a:srgbClr val="FFC805"/>
        </a:accent2>
        <a:accent3>
          <a:srgbClr val="B0B0B0"/>
        </a:accent3>
        <a:accent4>
          <a:srgbClr val="B3B3B3"/>
        </a:accent4>
        <a:accent5>
          <a:srgbClr val="BEDBB3"/>
        </a:accent5>
        <a:accent6>
          <a:srgbClr val="E7B504"/>
        </a:accent6>
        <a:hlink>
          <a:srgbClr val="00B9BE"/>
        </a:hlink>
        <a:folHlink>
          <a:srgbClr val="F041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hardcopy_handoutNEW 14">
        <a:dk1>
          <a:srgbClr val="000000"/>
        </a:dk1>
        <a:lt1>
          <a:srgbClr val="D2D2D2"/>
        </a:lt1>
        <a:dk2>
          <a:srgbClr val="414141"/>
        </a:dk2>
        <a:lt2>
          <a:srgbClr val="414141"/>
        </a:lt2>
        <a:accent1>
          <a:srgbClr val="78BE50"/>
        </a:accent1>
        <a:accent2>
          <a:srgbClr val="FFC805"/>
        </a:accent2>
        <a:accent3>
          <a:srgbClr val="B0B0B0"/>
        </a:accent3>
        <a:accent4>
          <a:srgbClr val="B3B3B3"/>
        </a:accent4>
        <a:accent5>
          <a:srgbClr val="BEDBB3"/>
        </a:accent5>
        <a:accent6>
          <a:srgbClr val="E7B504"/>
        </a:accent6>
        <a:hlink>
          <a:srgbClr val="00B9BE"/>
        </a:hlink>
        <a:folHlink>
          <a:srgbClr val="F041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hardcopy_handoutNEW 15">
        <a:dk1>
          <a:srgbClr val="414141"/>
        </a:dk1>
        <a:lt1>
          <a:srgbClr val="FFFFFF"/>
        </a:lt1>
        <a:dk2>
          <a:srgbClr val="414141"/>
        </a:dk2>
        <a:lt2>
          <a:srgbClr val="000000"/>
        </a:lt2>
        <a:accent1>
          <a:srgbClr val="78BE50"/>
        </a:accent1>
        <a:accent2>
          <a:srgbClr val="FFC805"/>
        </a:accent2>
        <a:accent3>
          <a:srgbClr val="FFFFFF"/>
        </a:accent3>
        <a:accent4>
          <a:srgbClr val="363636"/>
        </a:accent4>
        <a:accent5>
          <a:srgbClr val="BEDBB3"/>
        </a:accent5>
        <a:accent6>
          <a:srgbClr val="E7B504"/>
        </a:accent6>
        <a:hlink>
          <a:srgbClr val="00B9BE"/>
        </a:hlink>
        <a:folHlink>
          <a:srgbClr val="F041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966</Words>
  <Application>Microsoft Office PowerPoint</Application>
  <PresentationFormat>On-screen Show (4:3)</PresentationFormat>
  <Paragraphs>135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Green_hardcopy_handoutNEW</vt:lpstr>
      <vt:lpstr>Wellcome Trust Neuroscience Funding </vt:lpstr>
      <vt:lpstr>Five major challenges</vt:lpstr>
      <vt:lpstr>PowerPoint Presentation</vt:lpstr>
      <vt:lpstr>Assessment criteria</vt:lpstr>
      <vt:lpstr>Sir Henry Wellcome Postdoctoral Fellowships</vt:lpstr>
      <vt:lpstr>Sir Henry Dale Fellowships</vt:lpstr>
      <vt:lpstr> Senior Research Fellowships in Basic Biomedical Science</vt:lpstr>
      <vt:lpstr>PowerPoint Presentation</vt:lpstr>
      <vt:lpstr>PowerPoint Presentation</vt:lpstr>
      <vt:lpstr>PowerPoint Presentation</vt:lpstr>
      <vt:lpstr>Investigator awards</vt:lpstr>
      <vt:lpstr>Seed Awards</vt:lpstr>
      <vt:lpstr>Collaborative Awards</vt:lpstr>
      <vt:lpstr>Flexible Research Careers</vt:lpstr>
      <vt:lpstr> Maternity/paternity/adoption/sick leave and pay </vt:lpstr>
      <vt:lpstr>Re-entering a research career</vt:lpstr>
      <vt:lpstr> Review Process</vt:lpstr>
      <vt:lpstr>www.wellcome.ac.uk      Questions?</vt:lpstr>
    </vt:vector>
  </TitlesOfParts>
  <Company>Wellcome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Funding academic research programmes</dc:title>
  <dc:creator>Adcock, Kathryn</dc:creator>
  <cp:lastModifiedBy>Isaac, John</cp:lastModifiedBy>
  <cp:revision>104</cp:revision>
  <cp:lastPrinted>2015-03-18T14:01:30Z</cp:lastPrinted>
  <dcterms:created xsi:type="dcterms:W3CDTF">2013-07-09T12:48:42Z</dcterms:created>
  <dcterms:modified xsi:type="dcterms:W3CDTF">2015-04-13T11:00:28Z</dcterms:modified>
</cp:coreProperties>
</file>